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8TzNAzdxQQTg4K4+Z6UNDAM2H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756" y="108"/>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A23CC5-46D1-4970-B2E0-A90F919858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A529761-1776-4825-8867-CB5EB9EAB1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2C2EB7-85E1-4ACB-8588-F00A354502C4}" type="datetimeFigureOut">
              <a:rPr lang="en-GB" smtClean="0"/>
              <a:t>21/02/2022</a:t>
            </a:fld>
            <a:endParaRPr lang="en-GB"/>
          </a:p>
        </p:txBody>
      </p:sp>
      <p:sp>
        <p:nvSpPr>
          <p:cNvPr id="4" name="Footer Placeholder 3">
            <a:extLst>
              <a:ext uri="{FF2B5EF4-FFF2-40B4-BE49-F238E27FC236}">
                <a16:creationId xmlns:a16="http://schemas.microsoft.com/office/drawing/2014/main" id="{D0F0BC78-0CCB-46B9-95C0-740DEC6305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8971B85-16D9-4044-B6AD-DC6E1D6DE9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460997-0BE4-497E-ABEA-D1D984617C9E}" type="slidenum">
              <a:rPr lang="en-GB" smtClean="0"/>
              <a:t>‹#›</a:t>
            </a:fld>
            <a:endParaRPr lang="en-GB"/>
          </a:p>
        </p:txBody>
      </p:sp>
    </p:spTree>
    <p:extLst>
      <p:ext uri="{BB962C8B-B14F-4D97-AF65-F5344CB8AC3E}">
        <p14:creationId xmlns:p14="http://schemas.microsoft.com/office/powerpoint/2010/main" val="3819089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beca6b864c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gbeca6b864c_3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beca6b864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beca6b864c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beca6b864c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beca6b864c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beca6b864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beca6b864c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gbeca6b864c_3_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1" name="Google Shape;51;gbeca6b864c_3_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2" name="Google Shape;52;gbeca6b864c_3_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Tree>
    <p:extLst>
      <p:ext uri="{BB962C8B-B14F-4D97-AF65-F5344CB8AC3E}">
        <p14:creationId xmlns:p14="http://schemas.microsoft.com/office/powerpoint/2010/main" val="1385946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sp>
        <p:nvSpPr>
          <p:cNvPr id="54" name="Google Shape;54;gbeca6b864c_3_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5" name="Google Shape;55;gbeca6b864c_3_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 name="Google Shape;56;gbeca6b864c_3_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Google Shape;58;gbeca6b864c_3_12"/>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59" name="Google Shape;59;gbeca6b864c_3_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gbeca6b864c_3_1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62" name="Google Shape;62;gbeca6b864c_3_1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63" name="Google Shape;63;gbeca6b864c_3_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4"/>
        <p:cNvGrpSpPr/>
        <p:nvPr/>
      </p:nvGrpSpPr>
      <p:grpSpPr>
        <a:xfrm>
          <a:off x="0" y="0"/>
          <a:ext cx="0" cy="0"/>
          <a:chOff x="0" y="0"/>
          <a:chExt cx="0" cy="0"/>
        </a:xfrm>
      </p:grpSpPr>
      <p:sp>
        <p:nvSpPr>
          <p:cNvPr id="65" name="Google Shape;65;gbeca6b864c_3_1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66" name="Google Shape;66;gbeca6b864c_3_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7"/>
        <p:cNvGrpSpPr/>
        <p:nvPr/>
      </p:nvGrpSpPr>
      <p:grpSpPr>
        <a:xfrm>
          <a:off x="0" y="0"/>
          <a:ext cx="0" cy="0"/>
          <a:chOff x="0" y="0"/>
          <a:chExt cx="0" cy="0"/>
        </a:xfrm>
      </p:grpSpPr>
      <p:sp>
        <p:nvSpPr>
          <p:cNvPr id="68" name="Google Shape;68;gbeca6b864c_3_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gbeca6b864c_3_2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70" name="Google Shape;70;gbeca6b864c_3_2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1" name="Google Shape;71;gbeca6b864c_3_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72" name="Google Shape;72;gbeca6b864c_3_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3"/>
        <p:cNvGrpSpPr/>
        <p:nvPr/>
      </p:nvGrpSpPr>
      <p:grpSpPr>
        <a:xfrm>
          <a:off x="0" y="0"/>
          <a:ext cx="0" cy="0"/>
          <a:chOff x="0" y="0"/>
          <a:chExt cx="0" cy="0"/>
        </a:xfrm>
      </p:grpSpPr>
      <p:sp>
        <p:nvSpPr>
          <p:cNvPr id="74" name="Google Shape;74;gbeca6b864c_3_2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75" name="Google Shape;75;gbeca6b864c_3_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6"/>
        <p:cNvGrpSpPr/>
        <p:nvPr/>
      </p:nvGrpSpPr>
      <p:grpSpPr>
        <a:xfrm>
          <a:off x="0" y="0"/>
          <a:ext cx="0" cy="0"/>
          <a:chOff x="0" y="0"/>
          <a:chExt cx="0" cy="0"/>
        </a:xfrm>
      </p:grpSpPr>
      <p:sp>
        <p:nvSpPr>
          <p:cNvPr id="77" name="Google Shape;77;gbeca6b864c_3_3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8" name="Google Shape;78;gbeca6b864c_3_3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79" name="Google Shape;79;gbeca6b864c_3_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86590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45"/>
        <p:cNvGrpSpPr/>
        <p:nvPr/>
      </p:nvGrpSpPr>
      <p:grpSpPr>
        <a:xfrm>
          <a:off x="0" y="0"/>
          <a:ext cx="0" cy="0"/>
          <a:chOff x="0" y="0"/>
          <a:chExt cx="0" cy="0"/>
        </a:xfrm>
      </p:grpSpPr>
      <p:sp>
        <p:nvSpPr>
          <p:cNvPr id="46" name="Google Shape;46;gbeca6b864c_3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7" name="Google Shape;47;gbeca6b864c_3_0"/>
          <p:cNvSpPr txBox="1">
            <a:spLocks noGrp="1"/>
          </p:cNvSpPr>
          <p:nvPr>
            <p:ph type="body" idx="1"/>
          </p:nvPr>
        </p:nvSpPr>
        <p:spPr>
          <a:xfrm>
            <a:off x="311700" y="1152475"/>
            <a:ext cx="8520600" cy="3213962"/>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F2152D3E-8AF9-416B-8EAB-7822206E138E}"/>
              </a:ext>
            </a:extLst>
          </p:cNvPr>
          <p:cNvPicPr>
            <a:picLocks noChangeAspect="1"/>
          </p:cNvPicPr>
          <p:nvPr userDrawn="1"/>
        </p:nvPicPr>
        <p:blipFill>
          <a:blip r:embed="rId12"/>
          <a:stretch>
            <a:fillRect/>
          </a:stretch>
        </p:blipFill>
        <p:spPr>
          <a:xfrm>
            <a:off x="6060558" y="4485792"/>
            <a:ext cx="2771742" cy="475601"/>
          </a:xfrm>
          <a:prstGeom prst="rect">
            <a:avLst/>
          </a:prstGeom>
        </p:spPr>
      </p:pic>
      <p:pic>
        <p:nvPicPr>
          <p:cNvPr id="6" name="Picture 5" descr="A picture containing text, sign&#10;&#10;Description automatically generated">
            <a:extLst>
              <a:ext uri="{FF2B5EF4-FFF2-40B4-BE49-F238E27FC236}">
                <a16:creationId xmlns:a16="http://schemas.microsoft.com/office/drawing/2014/main" id="{3642F77C-8F3C-43B2-B103-65D97F6EB34A}"/>
              </a:ext>
            </a:extLst>
          </p:cNvPr>
          <p:cNvPicPr>
            <a:picLocks noChangeAspect="1"/>
          </p:cNvPicPr>
          <p:nvPr userDrawn="1"/>
        </p:nvPicPr>
        <p:blipFill>
          <a:blip r:embed="rId13"/>
          <a:stretch>
            <a:fillRect/>
          </a:stretch>
        </p:blipFill>
        <p:spPr>
          <a:xfrm>
            <a:off x="311700" y="4485792"/>
            <a:ext cx="1042179" cy="517621"/>
          </a:xfrm>
          <a:prstGeom prst="rect">
            <a:avLst/>
          </a:prstGeom>
        </p:spPr>
      </p:pic>
      <p:pic>
        <p:nvPicPr>
          <p:cNvPr id="2" name="Picture 1">
            <a:extLst>
              <a:ext uri="{FF2B5EF4-FFF2-40B4-BE49-F238E27FC236}">
                <a16:creationId xmlns:a16="http://schemas.microsoft.com/office/drawing/2014/main" id="{58961FF3-6983-4110-B5C2-E5E1C75495D0}"/>
              </a:ext>
            </a:extLst>
          </p:cNvPr>
          <p:cNvPicPr>
            <a:picLocks noChangeAspect="1"/>
          </p:cNvPicPr>
          <p:nvPr userDrawn="1"/>
        </p:nvPicPr>
        <p:blipFill>
          <a:blip r:embed="rId14">
            <a:duotone>
              <a:schemeClr val="bg2">
                <a:shade val="45000"/>
                <a:satMod val="135000"/>
              </a:schemeClr>
              <a:prstClr val="white"/>
            </a:duotone>
          </a:blip>
          <a:stretch>
            <a:fillRect/>
          </a:stretch>
        </p:blipFill>
        <p:spPr>
          <a:xfrm>
            <a:off x="1531584" y="4647996"/>
            <a:ext cx="379515" cy="262312"/>
          </a:xfrm>
          <a:prstGeom prst="rect">
            <a:avLst/>
          </a:prstGeom>
        </p:spPr>
      </p:pic>
      <p:sp>
        <p:nvSpPr>
          <p:cNvPr id="4" name="TextBox 3">
            <a:extLst>
              <a:ext uri="{FF2B5EF4-FFF2-40B4-BE49-F238E27FC236}">
                <a16:creationId xmlns:a16="http://schemas.microsoft.com/office/drawing/2014/main" id="{44946721-B0AA-4D49-BD94-5C2DF85E0791}"/>
              </a:ext>
            </a:extLst>
          </p:cNvPr>
          <p:cNvSpPr txBox="1"/>
          <p:nvPr userDrawn="1"/>
        </p:nvSpPr>
        <p:spPr>
          <a:xfrm>
            <a:off x="1845736" y="4625263"/>
            <a:ext cx="1582275" cy="276999"/>
          </a:xfrm>
          <a:prstGeom prst="rect">
            <a:avLst/>
          </a:prstGeom>
          <a:noFill/>
        </p:spPr>
        <p:txBody>
          <a:bodyPr wrap="square" rtlCol="0">
            <a:spAutoFit/>
          </a:bodyPr>
          <a:lstStyle/>
          <a:p>
            <a:r>
              <a:rPr lang="en-GB" sz="1200" dirty="0">
                <a:latin typeface="Comfortaa" panose="020F0603070000060003" pitchFamily="34" charset="0"/>
                <a:ea typeface="Open Sans" panose="020B0606030504020204" pitchFamily="34" charset="0"/>
                <a:cs typeface="Open Sans" panose="020B0606030504020204" pitchFamily="34" charset="0"/>
              </a:rPr>
              <a:t>@careersweek</a:t>
            </a: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ncw2020.co.uk/"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nationalcareersweek.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ncw2020.co.uk/"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nationalcareersweek.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ncw2020.co.uk/"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nationalcareersweek.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3606018" y="854236"/>
            <a:ext cx="5268483" cy="1049592"/>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2800"/>
              <a:buNone/>
            </a:pPr>
            <a:r>
              <a:rPr lang="en-GB" sz="3200" dirty="0">
                <a:solidFill>
                  <a:schemeClr val="lt1"/>
                </a:solidFill>
                <a:latin typeface="Arial"/>
                <a:ea typeface="Arial"/>
                <a:cs typeface="Arial"/>
                <a:sym typeface="Arial"/>
              </a:rPr>
              <a:t>NCW Champion Schools</a:t>
            </a:r>
            <a:br>
              <a:rPr lang="en-GB" sz="3200" dirty="0">
                <a:solidFill>
                  <a:schemeClr val="lt1"/>
                </a:solidFill>
                <a:latin typeface="Arial"/>
                <a:ea typeface="Arial"/>
                <a:cs typeface="Arial"/>
                <a:sym typeface="Arial"/>
              </a:rPr>
            </a:br>
            <a:r>
              <a:rPr lang="en-GB" sz="3200" dirty="0">
                <a:solidFill>
                  <a:schemeClr val="lt1"/>
                </a:solidFill>
                <a:latin typeface="Arial"/>
                <a:ea typeface="Arial"/>
                <a:cs typeface="Arial"/>
                <a:sym typeface="Arial"/>
              </a:rPr>
              <a:t>- </a:t>
            </a:r>
            <a:r>
              <a:rPr lang="en-GB" sz="3200" dirty="0">
                <a:solidFill>
                  <a:srgbClr val="741B47"/>
                </a:solidFill>
              </a:rPr>
              <a:t>Enter </a:t>
            </a:r>
            <a:r>
              <a:rPr lang="en-GB" sz="3200" dirty="0">
                <a:solidFill>
                  <a:srgbClr val="741B47"/>
                </a:solidFill>
                <a:latin typeface="Arial"/>
                <a:ea typeface="Arial"/>
                <a:cs typeface="Arial"/>
                <a:sym typeface="Arial"/>
              </a:rPr>
              <a:t>Region</a:t>
            </a:r>
            <a:endParaRPr sz="3200" dirty="0">
              <a:solidFill>
                <a:srgbClr val="741B47"/>
              </a:solidFill>
              <a:latin typeface="Arial"/>
              <a:ea typeface="Arial"/>
              <a:cs typeface="Arial"/>
              <a:sym typeface="Arial"/>
            </a:endParaRPr>
          </a:p>
        </p:txBody>
      </p:sp>
      <p:sp>
        <p:nvSpPr>
          <p:cNvPr id="85" name="Google Shape;85;p1"/>
          <p:cNvSpPr txBox="1"/>
          <p:nvPr/>
        </p:nvSpPr>
        <p:spPr>
          <a:xfrm>
            <a:off x="4351606" y="2002967"/>
            <a:ext cx="4480693" cy="1570228"/>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600"/>
              </a:spcAft>
              <a:buClr>
                <a:schemeClr val="dk1"/>
              </a:buClr>
              <a:buSzPts val="1100"/>
              <a:buFont typeface="Arial"/>
              <a:buNone/>
            </a:pPr>
            <a:r>
              <a:rPr lang="en-GB" sz="1400" b="0" i="0" u="none" strike="noStrike" cap="none" dirty="0">
                <a:solidFill>
                  <a:schemeClr val="lt1"/>
                </a:solidFill>
                <a:latin typeface="Arial"/>
                <a:ea typeface="Arial"/>
                <a:cs typeface="Arial"/>
                <a:sym typeface="Arial"/>
              </a:rPr>
              <a:t>National Careers Week (NCW) is a celebration of careers guidance and free resources in education across the UK. The aim is to provide a focus for careers guidance activity at an important stage in the academic calendar to help support young people leaving education.</a:t>
            </a: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6"/>
        <p:cNvGrpSpPr/>
        <p:nvPr/>
      </p:nvGrpSpPr>
      <p:grpSpPr>
        <a:xfrm>
          <a:off x="0" y="0"/>
          <a:ext cx="0" cy="0"/>
          <a:chOff x="0" y="0"/>
          <a:chExt cx="0" cy="0"/>
        </a:xfrm>
      </p:grpSpPr>
      <p:sp>
        <p:nvSpPr>
          <p:cNvPr id="147" name="Google Shape;147;p10"/>
          <p:cNvSpPr/>
          <p:nvPr/>
        </p:nvSpPr>
        <p:spPr>
          <a:xfrm>
            <a:off x="0" y="0"/>
            <a:ext cx="9144000" cy="862818"/>
          </a:xfrm>
          <a:prstGeom prst="rect">
            <a:avLst/>
          </a:prstGeom>
          <a:gradFill>
            <a:gsLst>
              <a:gs pos="0">
                <a:srgbClr val="3B9D36"/>
              </a:gs>
              <a:gs pos="100000">
                <a:srgbClr val="E7DC00"/>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8" name="Google Shape;148;p10"/>
          <p:cNvSpPr txBox="1">
            <a:spLocks noGrp="1"/>
          </p:cNvSpPr>
          <p:nvPr>
            <p:ph type="body" idx="1"/>
          </p:nvPr>
        </p:nvSpPr>
        <p:spPr>
          <a:xfrm>
            <a:off x="311700" y="1589649"/>
            <a:ext cx="8520600" cy="2311791"/>
          </a:xfrm>
          <a:prstGeom prst="rect">
            <a:avLst/>
          </a:prstGeom>
          <a:noFill/>
          <a:ln>
            <a:noFill/>
          </a:ln>
        </p:spPr>
        <p:txBody>
          <a:bodyPr spcFirstLastPara="1" wrap="square" lIns="91425" tIns="91425" rIns="91425" bIns="91425" anchor="t" anchorCtr="0">
            <a:noAutofit/>
          </a:bodyPr>
          <a:lstStyle/>
          <a:p>
            <a:pPr marL="425450" lvl="0" indent="-285750" algn="l" rtl="0">
              <a:lnSpc>
                <a:spcPct val="100000"/>
              </a:lnSpc>
              <a:spcBef>
                <a:spcPts val="0"/>
              </a:spcBef>
              <a:spcAft>
                <a:spcPts val="0"/>
              </a:spcAft>
              <a:buClr>
                <a:srgbClr val="1D2545"/>
              </a:buClr>
              <a:buSzPts val="1400"/>
              <a:buFont typeface="Arial"/>
              <a:buChar char="•"/>
            </a:pPr>
            <a:r>
              <a:rPr lang="en-GB" sz="1400">
                <a:solidFill>
                  <a:srgbClr val="1D2545"/>
                </a:solidFill>
              </a:rPr>
              <a:t>Develop activity towards meeting Gatsby Benchmarks, share within school community</a:t>
            </a:r>
            <a:endParaRPr/>
          </a:p>
          <a:p>
            <a:pPr marL="425450" lvl="0" indent="-285750" algn="l" rtl="0">
              <a:lnSpc>
                <a:spcPct val="100000"/>
              </a:lnSpc>
              <a:spcBef>
                <a:spcPts val="1200"/>
              </a:spcBef>
              <a:spcAft>
                <a:spcPts val="0"/>
              </a:spcAft>
              <a:buClr>
                <a:srgbClr val="1D2545"/>
              </a:buClr>
              <a:buSzPts val="1400"/>
              <a:buFont typeface="Arial"/>
              <a:buChar char="•"/>
            </a:pPr>
            <a:r>
              <a:rPr lang="en-GB" sz="1400">
                <a:solidFill>
                  <a:srgbClr val="1D2545"/>
                </a:solidFill>
              </a:rPr>
              <a:t>Select NCW </a:t>
            </a:r>
            <a:r>
              <a:rPr lang="en-GB" sz="1400" u="sng">
                <a:solidFill>
                  <a:srgbClr val="0B5394"/>
                </a:solidFill>
                <a:hlinkClick r:id="rId3">
                  <a:extLst>
                    <a:ext uri="{A12FA001-AC4F-418D-AE19-62706E023703}">
                      <ahyp:hlinkClr xmlns:ahyp="http://schemas.microsoft.com/office/drawing/2018/hyperlinkcolor" val="tx"/>
                    </a:ext>
                  </a:extLst>
                </a:hlinkClick>
              </a:rPr>
              <a:t>resources</a:t>
            </a:r>
            <a:r>
              <a:rPr lang="en-GB" sz="1400">
                <a:solidFill>
                  <a:srgbClr val="1D2545"/>
                </a:solidFill>
              </a:rPr>
              <a:t> to be used </a:t>
            </a:r>
            <a:endParaRPr sz="1400">
              <a:solidFill>
                <a:srgbClr val="1D2545"/>
              </a:solidFill>
            </a:endParaRPr>
          </a:p>
          <a:p>
            <a:pPr marL="425450" lvl="0" indent="-285750" algn="l" rtl="0">
              <a:lnSpc>
                <a:spcPct val="100000"/>
              </a:lnSpc>
              <a:spcBef>
                <a:spcPts val="1200"/>
              </a:spcBef>
              <a:spcAft>
                <a:spcPts val="0"/>
              </a:spcAft>
              <a:buClr>
                <a:srgbClr val="1D2545"/>
              </a:buClr>
              <a:buSzPts val="1400"/>
              <a:buFont typeface="Arial"/>
              <a:buChar char="•"/>
            </a:pPr>
            <a:r>
              <a:rPr lang="en-GB" sz="1400">
                <a:solidFill>
                  <a:srgbClr val="1D2545"/>
                </a:solidFill>
              </a:rPr>
              <a:t>Embed NCW throughout school - Staff/Business leader pledges and door signs </a:t>
            </a:r>
            <a:r>
              <a:rPr lang="en-GB" sz="1400">
                <a:solidFill>
                  <a:srgbClr val="FF0000"/>
                </a:solidFill>
              </a:rPr>
              <a:t>                                                                                                       </a:t>
            </a:r>
            <a:endParaRPr sz="1400">
              <a:solidFill>
                <a:srgbClr val="FF0000"/>
              </a:solidFill>
            </a:endParaRPr>
          </a:p>
          <a:p>
            <a:pPr marL="425450" lvl="0" indent="-285750" algn="l" rtl="0">
              <a:lnSpc>
                <a:spcPct val="100000"/>
              </a:lnSpc>
              <a:spcBef>
                <a:spcPts val="1200"/>
              </a:spcBef>
              <a:spcAft>
                <a:spcPts val="0"/>
              </a:spcAft>
              <a:buClr>
                <a:srgbClr val="1D2545"/>
              </a:buClr>
              <a:buSzPts val="1400"/>
              <a:buFont typeface="Arial"/>
              <a:buChar char="•"/>
            </a:pPr>
            <a:r>
              <a:rPr lang="en-GB" sz="1400">
                <a:solidFill>
                  <a:srgbClr val="1D2545"/>
                </a:solidFill>
              </a:rPr>
              <a:t>Student NCW Champions in every Year Group</a:t>
            </a:r>
            <a:endParaRPr sz="1400">
              <a:solidFill>
                <a:srgbClr val="1D2545"/>
              </a:solidFill>
            </a:endParaRPr>
          </a:p>
          <a:p>
            <a:pPr marL="425450" lvl="0" indent="-285750" algn="l" rtl="0">
              <a:lnSpc>
                <a:spcPct val="100000"/>
              </a:lnSpc>
              <a:spcBef>
                <a:spcPts val="1200"/>
              </a:spcBef>
              <a:spcAft>
                <a:spcPts val="0"/>
              </a:spcAft>
              <a:buClr>
                <a:srgbClr val="1D2545"/>
              </a:buClr>
              <a:buSzPts val="1400"/>
              <a:buFont typeface="Arial"/>
              <a:buChar char="•"/>
            </a:pPr>
            <a:r>
              <a:rPr lang="en-GB" sz="1400">
                <a:solidFill>
                  <a:srgbClr val="1D2545"/>
                </a:solidFill>
              </a:rPr>
              <a:t>Amplify - Social media tagging NCW, Regional LEP, Enterprise Adviser/Enterprise Coordinator</a:t>
            </a:r>
            <a:endParaRPr/>
          </a:p>
          <a:p>
            <a:pPr marL="425450" lvl="0" indent="-285750" algn="l" rtl="0">
              <a:lnSpc>
                <a:spcPct val="100000"/>
              </a:lnSpc>
              <a:spcBef>
                <a:spcPts val="1200"/>
              </a:spcBef>
              <a:spcAft>
                <a:spcPts val="1200"/>
              </a:spcAft>
              <a:buClr>
                <a:srgbClr val="1D2545"/>
              </a:buClr>
              <a:buSzPts val="1400"/>
              <a:buFont typeface="Arial"/>
              <a:buChar char="•"/>
            </a:pPr>
            <a:r>
              <a:rPr lang="en-GB" sz="1400">
                <a:solidFill>
                  <a:srgbClr val="1D2545"/>
                </a:solidFill>
              </a:rPr>
              <a:t>Publish School Careers Program on school website, including activity of NCW Careers Champions</a:t>
            </a:r>
            <a:endParaRPr sz="1400">
              <a:solidFill>
                <a:srgbClr val="1D2545"/>
              </a:solidFill>
            </a:endParaRPr>
          </a:p>
        </p:txBody>
      </p:sp>
      <p:sp>
        <p:nvSpPr>
          <p:cNvPr id="149" name="Google Shape;149;p10"/>
          <p:cNvSpPr txBox="1"/>
          <p:nvPr/>
        </p:nvSpPr>
        <p:spPr>
          <a:xfrm>
            <a:off x="3365583" y="1041567"/>
            <a:ext cx="241284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sng" strike="noStrike" cap="none">
                <a:solidFill>
                  <a:srgbClr val="91A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National Careers Week</a:t>
            </a:r>
            <a:endParaRPr sz="1800" b="0" i="0" u="none" strike="noStrike" cap="none">
              <a:solidFill>
                <a:srgbClr val="91A000"/>
              </a:solidFill>
              <a:latin typeface="Arial"/>
              <a:ea typeface="Arial"/>
              <a:cs typeface="Arial"/>
              <a:sym typeface="Arial"/>
            </a:endParaRPr>
          </a:p>
        </p:txBody>
      </p:sp>
      <p:sp>
        <p:nvSpPr>
          <p:cNvPr id="150" name="Google Shape;150;p10"/>
          <p:cNvSpPr txBox="1"/>
          <p:nvPr/>
        </p:nvSpPr>
        <p:spPr>
          <a:xfrm>
            <a:off x="311700" y="127234"/>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Arial"/>
                <a:ea typeface="Arial"/>
                <a:cs typeface="Arial"/>
                <a:sym typeface="Arial"/>
              </a:rPr>
              <a:t>Champion School Expectations - </a:t>
            </a:r>
            <a:r>
              <a:rPr lang="en-GB" sz="2800" b="1" i="0" u="none" strike="noStrike" cap="none">
                <a:solidFill>
                  <a:schemeClr val="lt1"/>
                </a:solidFill>
                <a:latin typeface="Arial"/>
                <a:ea typeface="Arial"/>
                <a:cs typeface="Arial"/>
                <a:sym typeface="Arial"/>
              </a:rPr>
              <a:t>Bronze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4"/>
        <p:cNvGrpSpPr/>
        <p:nvPr/>
      </p:nvGrpSpPr>
      <p:grpSpPr>
        <a:xfrm>
          <a:off x="0" y="0"/>
          <a:ext cx="0" cy="0"/>
          <a:chOff x="0" y="0"/>
          <a:chExt cx="0" cy="0"/>
        </a:xfrm>
      </p:grpSpPr>
      <p:sp>
        <p:nvSpPr>
          <p:cNvPr id="155" name="Google Shape;155;p11"/>
          <p:cNvSpPr/>
          <p:nvPr/>
        </p:nvSpPr>
        <p:spPr>
          <a:xfrm>
            <a:off x="0" y="0"/>
            <a:ext cx="9144000" cy="862818"/>
          </a:xfrm>
          <a:prstGeom prst="rect">
            <a:avLst/>
          </a:prstGeom>
          <a:gradFill>
            <a:gsLst>
              <a:gs pos="0">
                <a:srgbClr val="3B9D36"/>
              </a:gs>
              <a:gs pos="100000">
                <a:srgbClr val="E7DC00"/>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6" name="Google Shape;156;p11"/>
          <p:cNvSpPr txBox="1">
            <a:spLocks noGrp="1"/>
          </p:cNvSpPr>
          <p:nvPr>
            <p:ph type="body" idx="1"/>
          </p:nvPr>
        </p:nvSpPr>
        <p:spPr>
          <a:xfrm>
            <a:off x="311700" y="1471774"/>
            <a:ext cx="8520600" cy="2691600"/>
          </a:xfrm>
          <a:prstGeom prst="rect">
            <a:avLst/>
          </a:prstGeom>
          <a:noFill/>
          <a:ln>
            <a:noFill/>
          </a:ln>
        </p:spPr>
        <p:txBody>
          <a:bodyPr spcFirstLastPara="1" wrap="square" lIns="91425" tIns="91425" rIns="91425" bIns="91425" anchor="t" anchorCtr="0">
            <a:noAutofit/>
          </a:bodyPr>
          <a:lstStyle/>
          <a:p>
            <a:pPr marL="425450" lvl="0" indent="-285750" algn="l" rtl="0">
              <a:lnSpc>
                <a:spcPct val="100000"/>
              </a:lnSpc>
              <a:spcBef>
                <a:spcPts val="0"/>
              </a:spcBef>
              <a:spcAft>
                <a:spcPts val="0"/>
              </a:spcAft>
              <a:buClr>
                <a:srgbClr val="1D2545"/>
              </a:buClr>
              <a:buSzPts val="1400"/>
              <a:buFont typeface="Arial"/>
              <a:buChar char="•"/>
            </a:pPr>
            <a:r>
              <a:rPr lang="en-GB" sz="1400">
                <a:solidFill>
                  <a:srgbClr val="1D2545"/>
                </a:solidFill>
              </a:rPr>
              <a:t>Develop activity towards meetings Gatsby Benchmarks, share within LEP region and within school community </a:t>
            </a:r>
            <a:endParaRPr/>
          </a:p>
          <a:p>
            <a:pPr marL="425450" lvl="0" indent="-285750" algn="l" rtl="0">
              <a:lnSpc>
                <a:spcPct val="100000"/>
              </a:lnSpc>
              <a:spcBef>
                <a:spcPts val="1200"/>
              </a:spcBef>
              <a:spcAft>
                <a:spcPts val="0"/>
              </a:spcAft>
              <a:buClr>
                <a:srgbClr val="1D2545"/>
              </a:buClr>
              <a:buSzPts val="1400"/>
              <a:buFont typeface="Arial"/>
              <a:buChar char="•"/>
            </a:pPr>
            <a:r>
              <a:rPr lang="en-GB" sz="1400">
                <a:solidFill>
                  <a:srgbClr val="1D2545"/>
                </a:solidFill>
              </a:rPr>
              <a:t>Select NCW </a:t>
            </a:r>
            <a:r>
              <a:rPr lang="en-GB" sz="1400" u="sng">
                <a:solidFill>
                  <a:srgbClr val="0B5394"/>
                </a:solidFill>
                <a:hlinkClick r:id="rId3">
                  <a:extLst>
                    <a:ext uri="{A12FA001-AC4F-418D-AE19-62706E023703}">
                      <ahyp:hlinkClr xmlns:ahyp="http://schemas.microsoft.com/office/drawing/2018/hyperlinkcolor" val="tx"/>
                    </a:ext>
                  </a:extLst>
                </a:hlinkClick>
              </a:rPr>
              <a:t>resources</a:t>
            </a:r>
            <a:r>
              <a:rPr lang="en-GB" sz="1400">
                <a:solidFill>
                  <a:srgbClr val="1D2545"/>
                </a:solidFill>
              </a:rPr>
              <a:t> to be used </a:t>
            </a:r>
            <a:endParaRPr sz="1400">
              <a:solidFill>
                <a:srgbClr val="FF0000"/>
              </a:solidFill>
            </a:endParaRPr>
          </a:p>
          <a:p>
            <a:pPr marL="425450" lvl="0" indent="-285750" algn="l" rtl="0">
              <a:lnSpc>
                <a:spcPct val="100000"/>
              </a:lnSpc>
              <a:spcBef>
                <a:spcPts val="1200"/>
              </a:spcBef>
              <a:spcAft>
                <a:spcPts val="0"/>
              </a:spcAft>
              <a:buClr>
                <a:srgbClr val="1D2545"/>
              </a:buClr>
              <a:buSzPts val="1400"/>
              <a:buFont typeface="Arial"/>
              <a:buChar char="•"/>
            </a:pPr>
            <a:r>
              <a:rPr lang="en-GB" sz="1400">
                <a:solidFill>
                  <a:srgbClr val="1D2545"/>
                </a:solidFill>
              </a:rPr>
              <a:t>Embed NCW throughout school - Staff/EA/Business leader pledges and door signs </a:t>
            </a:r>
            <a:endParaRPr sz="1400">
              <a:solidFill>
                <a:srgbClr val="1D2545"/>
              </a:solidFill>
            </a:endParaRPr>
          </a:p>
          <a:p>
            <a:pPr marL="425450" lvl="0" indent="-285750" algn="l" rtl="0">
              <a:lnSpc>
                <a:spcPct val="100000"/>
              </a:lnSpc>
              <a:spcBef>
                <a:spcPts val="1200"/>
              </a:spcBef>
              <a:spcAft>
                <a:spcPts val="0"/>
              </a:spcAft>
              <a:buClr>
                <a:srgbClr val="1D2545"/>
              </a:buClr>
              <a:buSzPts val="1400"/>
              <a:buFont typeface="Arial"/>
              <a:buChar char="•"/>
            </a:pPr>
            <a:r>
              <a:rPr lang="en-GB" sz="1400">
                <a:solidFill>
                  <a:srgbClr val="1D2545"/>
                </a:solidFill>
              </a:rPr>
              <a:t>Student NCW Champions in every Year Group</a:t>
            </a:r>
            <a:endParaRPr/>
          </a:p>
          <a:p>
            <a:pPr marL="425450" lvl="0" indent="-285750" algn="l" rtl="0">
              <a:lnSpc>
                <a:spcPct val="100000"/>
              </a:lnSpc>
              <a:spcBef>
                <a:spcPts val="1200"/>
              </a:spcBef>
              <a:spcAft>
                <a:spcPts val="0"/>
              </a:spcAft>
              <a:buClr>
                <a:srgbClr val="1D2545"/>
              </a:buClr>
              <a:buSzPts val="1400"/>
              <a:buFont typeface="Arial"/>
              <a:buChar char="•"/>
            </a:pPr>
            <a:r>
              <a:rPr lang="en-GB" sz="1400" b="1">
                <a:solidFill>
                  <a:srgbClr val="1D2545"/>
                </a:solidFill>
              </a:rPr>
              <a:t>Staff Careers Champion in each department</a:t>
            </a:r>
            <a:endParaRPr/>
          </a:p>
          <a:p>
            <a:pPr marL="425450" lvl="0" indent="-285750" algn="l" rtl="0">
              <a:lnSpc>
                <a:spcPct val="100000"/>
              </a:lnSpc>
              <a:spcBef>
                <a:spcPts val="1200"/>
              </a:spcBef>
              <a:spcAft>
                <a:spcPts val="0"/>
              </a:spcAft>
              <a:buClr>
                <a:srgbClr val="1D2545"/>
              </a:buClr>
              <a:buSzPts val="1400"/>
              <a:buFont typeface="Arial"/>
              <a:buChar char="•"/>
            </a:pPr>
            <a:r>
              <a:rPr lang="en-GB" sz="1400">
                <a:solidFill>
                  <a:srgbClr val="1D2545"/>
                </a:solidFill>
              </a:rPr>
              <a:t>Amplify - Social media tagging NCW, Regional LEP, Enterprise Adviser/Enterprise Coordinator</a:t>
            </a:r>
            <a:endParaRPr/>
          </a:p>
          <a:p>
            <a:pPr marL="425450" lvl="0" indent="-285750" algn="l" rtl="0">
              <a:lnSpc>
                <a:spcPct val="100000"/>
              </a:lnSpc>
              <a:spcBef>
                <a:spcPts val="1200"/>
              </a:spcBef>
              <a:spcAft>
                <a:spcPts val="1200"/>
              </a:spcAft>
              <a:buClr>
                <a:srgbClr val="1D2545"/>
              </a:buClr>
              <a:buSzPts val="1400"/>
              <a:buFont typeface="Arial"/>
              <a:buChar char="•"/>
            </a:pPr>
            <a:r>
              <a:rPr lang="en-GB" sz="1400">
                <a:solidFill>
                  <a:srgbClr val="1D2545"/>
                </a:solidFill>
              </a:rPr>
              <a:t>Publish School Careers Program on school website, including activity of NCW Careers Champions</a:t>
            </a:r>
            <a:endParaRPr/>
          </a:p>
        </p:txBody>
      </p:sp>
      <p:sp>
        <p:nvSpPr>
          <p:cNvPr id="157" name="Google Shape;157;p11"/>
          <p:cNvSpPr txBox="1"/>
          <p:nvPr/>
        </p:nvSpPr>
        <p:spPr>
          <a:xfrm>
            <a:off x="3400847" y="1041567"/>
            <a:ext cx="234230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sng" strike="noStrike" cap="none">
                <a:solidFill>
                  <a:srgbClr val="91A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National Careers Week</a:t>
            </a:r>
            <a:endParaRPr sz="1800" b="0" i="0" u="none" strike="noStrike" cap="none">
              <a:solidFill>
                <a:srgbClr val="91A000"/>
              </a:solidFill>
              <a:latin typeface="Arial"/>
              <a:ea typeface="Arial"/>
              <a:cs typeface="Arial"/>
              <a:sym typeface="Arial"/>
            </a:endParaRPr>
          </a:p>
        </p:txBody>
      </p:sp>
      <p:sp>
        <p:nvSpPr>
          <p:cNvPr id="158" name="Google Shape;158;p11"/>
          <p:cNvSpPr txBox="1"/>
          <p:nvPr/>
        </p:nvSpPr>
        <p:spPr>
          <a:xfrm>
            <a:off x="311700" y="127234"/>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Arial"/>
                <a:ea typeface="Arial"/>
                <a:cs typeface="Arial"/>
                <a:sym typeface="Arial"/>
              </a:rPr>
              <a:t>Champion School Expectations - </a:t>
            </a:r>
            <a:r>
              <a:rPr lang="en-GB" sz="2800" b="1" i="0" u="none" strike="noStrike" cap="none">
                <a:solidFill>
                  <a:schemeClr val="lt1"/>
                </a:solidFill>
                <a:latin typeface="Arial"/>
                <a:ea typeface="Arial"/>
                <a:cs typeface="Arial"/>
                <a:sym typeface="Arial"/>
              </a:rPr>
              <a:t>Silver</a:t>
            </a:r>
            <a:endParaRPr sz="28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800" b="1"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2"/>
        <p:cNvGrpSpPr/>
        <p:nvPr/>
      </p:nvGrpSpPr>
      <p:grpSpPr>
        <a:xfrm>
          <a:off x="0" y="0"/>
          <a:ext cx="0" cy="0"/>
          <a:chOff x="0" y="0"/>
          <a:chExt cx="0" cy="0"/>
        </a:xfrm>
      </p:grpSpPr>
      <p:sp>
        <p:nvSpPr>
          <p:cNvPr id="163" name="Google Shape;163;p12"/>
          <p:cNvSpPr/>
          <p:nvPr/>
        </p:nvSpPr>
        <p:spPr>
          <a:xfrm>
            <a:off x="0" y="0"/>
            <a:ext cx="9144000" cy="862818"/>
          </a:xfrm>
          <a:prstGeom prst="rect">
            <a:avLst/>
          </a:prstGeom>
          <a:gradFill>
            <a:gsLst>
              <a:gs pos="0">
                <a:srgbClr val="3B9D36"/>
              </a:gs>
              <a:gs pos="100000">
                <a:srgbClr val="E7DC00"/>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4" name="Google Shape;164;p12"/>
          <p:cNvSpPr txBox="1">
            <a:spLocks noGrp="1"/>
          </p:cNvSpPr>
          <p:nvPr>
            <p:ph type="body" idx="1"/>
          </p:nvPr>
        </p:nvSpPr>
        <p:spPr>
          <a:xfrm>
            <a:off x="311700" y="1410899"/>
            <a:ext cx="8520600" cy="2691600"/>
          </a:xfrm>
          <a:prstGeom prst="rect">
            <a:avLst/>
          </a:prstGeom>
          <a:noFill/>
          <a:ln>
            <a:noFill/>
          </a:ln>
        </p:spPr>
        <p:txBody>
          <a:bodyPr spcFirstLastPara="1" wrap="square" lIns="91425" tIns="91425" rIns="91425" bIns="91425" anchor="t" anchorCtr="0">
            <a:noAutofit/>
          </a:bodyPr>
          <a:lstStyle/>
          <a:p>
            <a:pPr marL="425450" lvl="0" indent="-285750" algn="l" rtl="0">
              <a:lnSpc>
                <a:spcPct val="100000"/>
              </a:lnSpc>
              <a:spcBef>
                <a:spcPts val="0"/>
              </a:spcBef>
              <a:spcAft>
                <a:spcPts val="0"/>
              </a:spcAft>
              <a:buClr>
                <a:srgbClr val="1D2545"/>
              </a:buClr>
              <a:buSzPts val="1400"/>
              <a:buFont typeface="Arial"/>
              <a:buChar char="•"/>
            </a:pPr>
            <a:r>
              <a:rPr lang="en-GB" sz="1400">
                <a:solidFill>
                  <a:srgbClr val="1D2545"/>
                </a:solidFill>
              </a:rPr>
              <a:t>Develop calendar of activity for the week, share within LEP region and within school community</a:t>
            </a:r>
            <a:endParaRPr sz="1400">
              <a:solidFill>
                <a:srgbClr val="1D2545"/>
              </a:solidFill>
            </a:endParaRPr>
          </a:p>
          <a:p>
            <a:pPr marL="425450" lvl="0" indent="-285750" algn="l" rtl="0">
              <a:lnSpc>
                <a:spcPct val="100000"/>
              </a:lnSpc>
              <a:spcBef>
                <a:spcPts val="1200"/>
              </a:spcBef>
              <a:spcAft>
                <a:spcPts val="0"/>
              </a:spcAft>
              <a:buClr>
                <a:srgbClr val="1D2545"/>
              </a:buClr>
              <a:buSzPts val="1400"/>
              <a:buFont typeface="Arial"/>
              <a:buChar char="•"/>
            </a:pPr>
            <a:r>
              <a:rPr lang="en-GB" sz="1400">
                <a:solidFill>
                  <a:srgbClr val="1D2545"/>
                </a:solidFill>
              </a:rPr>
              <a:t>Select NCW </a:t>
            </a:r>
            <a:r>
              <a:rPr lang="en-GB" sz="1400" u="sng">
                <a:solidFill>
                  <a:srgbClr val="0B5394"/>
                </a:solidFill>
                <a:hlinkClick r:id="rId3">
                  <a:extLst>
                    <a:ext uri="{A12FA001-AC4F-418D-AE19-62706E023703}">
                      <ahyp:hlinkClr xmlns:ahyp="http://schemas.microsoft.com/office/drawing/2018/hyperlinkcolor" val="tx"/>
                    </a:ext>
                  </a:extLst>
                </a:hlinkClick>
              </a:rPr>
              <a:t>resources</a:t>
            </a:r>
            <a:r>
              <a:rPr lang="en-GB" sz="1400">
                <a:solidFill>
                  <a:srgbClr val="1D2545"/>
                </a:solidFill>
              </a:rPr>
              <a:t> to be used </a:t>
            </a:r>
            <a:endParaRPr sz="1400">
              <a:solidFill>
                <a:srgbClr val="FF0000"/>
              </a:solidFill>
            </a:endParaRPr>
          </a:p>
          <a:p>
            <a:pPr marL="425450" lvl="0" indent="-285750" algn="l" rtl="0">
              <a:lnSpc>
                <a:spcPct val="100000"/>
              </a:lnSpc>
              <a:spcBef>
                <a:spcPts val="1200"/>
              </a:spcBef>
              <a:spcAft>
                <a:spcPts val="0"/>
              </a:spcAft>
              <a:buClr>
                <a:srgbClr val="1D2545"/>
              </a:buClr>
              <a:buSzPts val="1400"/>
              <a:buFont typeface="Arial"/>
              <a:buChar char="•"/>
            </a:pPr>
            <a:r>
              <a:rPr lang="en-GB" sz="1400">
                <a:solidFill>
                  <a:srgbClr val="1D2545"/>
                </a:solidFill>
              </a:rPr>
              <a:t>Embed NCW throughout school - Staff/EA/Business leader pledges and door signs </a:t>
            </a:r>
            <a:endParaRPr sz="1400">
              <a:solidFill>
                <a:srgbClr val="FF0000"/>
              </a:solidFill>
            </a:endParaRPr>
          </a:p>
          <a:p>
            <a:pPr marL="425450" lvl="0" indent="-285750" algn="l" rtl="0">
              <a:lnSpc>
                <a:spcPct val="100000"/>
              </a:lnSpc>
              <a:spcBef>
                <a:spcPts val="1200"/>
              </a:spcBef>
              <a:spcAft>
                <a:spcPts val="0"/>
              </a:spcAft>
              <a:buClr>
                <a:srgbClr val="1D2545"/>
              </a:buClr>
              <a:buSzPts val="1400"/>
              <a:buFont typeface="Arial"/>
              <a:buChar char="•"/>
            </a:pPr>
            <a:r>
              <a:rPr lang="en-GB" sz="1400">
                <a:solidFill>
                  <a:srgbClr val="1D2545"/>
                </a:solidFill>
              </a:rPr>
              <a:t>Student NCW Champions in every Year Group</a:t>
            </a:r>
            <a:endParaRPr sz="1400">
              <a:solidFill>
                <a:srgbClr val="1D2545"/>
              </a:solidFill>
            </a:endParaRPr>
          </a:p>
          <a:p>
            <a:pPr marL="425450" lvl="0" indent="-285750" algn="l" rtl="0">
              <a:lnSpc>
                <a:spcPct val="100000"/>
              </a:lnSpc>
              <a:spcBef>
                <a:spcPts val="1200"/>
              </a:spcBef>
              <a:spcAft>
                <a:spcPts val="0"/>
              </a:spcAft>
              <a:buClr>
                <a:srgbClr val="1D2545"/>
              </a:buClr>
              <a:buSzPts val="1400"/>
              <a:buFont typeface="Arial"/>
              <a:buChar char="•"/>
            </a:pPr>
            <a:r>
              <a:rPr lang="en-GB" sz="1400">
                <a:solidFill>
                  <a:srgbClr val="1D2545"/>
                </a:solidFill>
              </a:rPr>
              <a:t>Staff Careers Champion in each department </a:t>
            </a:r>
            <a:endParaRPr sz="1400">
              <a:solidFill>
                <a:srgbClr val="1D2545"/>
              </a:solidFill>
            </a:endParaRPr>
          </a:p>
          <a:p>
            <a:pPr marL="425450" lvl="0" indent="-285750" algn="l" rtl="0">
              <a:lnSpc>
                <a:spcPct val="100000"/>
              </a:lnSpc>
              <a:spcBef>
                <a:spcPts val="1200"/>
              </a:spcBef>
              <a:spcAft>
                <a:spcPts val="0"/>
              </a:spcAft>
              <a:buClr>
                <a:srgbClr val="1D2545"/>
              </a:buClr>
              <a:buSzPts val="1400"/>
              <a:buFont typeface="Arial"/>
              <a:buChar char="•"/>
            </a:pPr>
            <a:r>
              <a:rPr lang="en-GB" sz="1400">
                <a:solidFill>
                  <a:srgbClr val="1D2545"/>
                </a:solidFill>
              </a:rPr>
              <a:t>Amplify - Social media tagging NCW, Regional LEP, Enterprise Adviser/Enterprise Coordinator</a:t>
            </a:r>
            <a:endParaRPr sz="1400">
              <a:solidFill>
                <a:srgbClr val="1D2545"/>
              </a:solidFill>
            </a:endParaRPr>
          </a:p>
          <a:p>
            <a:pPr marL="425450" lvl="0" indent="-285750" algn="l" rtl="0">
              <a:lnSpc>
                <a:spcPct val="100000"/>
              </a:lnSpc>
              <a:spcBef>
                <a:spcPts val="1200"/>
              </a:spcBef>
              <a:spcAft>
                <a:spcPts val="0"/>
              </a:spcAft>
              <a:buClr>
                <a:srgbClr val="1D2545"/>
              </a:buClr>
              <a:buSzPts val="1400"/>
              <a:buFont typeface="Arial"/>
              <a:buChar char="•"/>
            </a:pPr>
            <a:r>
              <a:rPr lang="en-GB" sz="1400">
                <a:solidFill>
                  <a:srgbClr val="1D2545"/>
                </a:solidFill>
              </a:rPr>
              <a:t>Publish School Careers Program on school website, including activity of NCW Careers Champions</a:t>
            </a:r>
            <a:endParaRPr sz="1400">
              <a:solidFill>
                <a:srgbClr val="1D2545"/>
              </a:solidFill>
            </a:endParaRPr>
          </a:p>
          <a:p>
            <a:pPr marL="425450" lvl="0" indent="-285750" algn="l" rtl="0">
              <a:lnSpc>
                <a:spcPct val="100000"/>
              </a:lnSpc>
              <a:spcBef>
                <a:spcPts val="1200"/>
              </a:spcBef>
              <a:spcAft>
                <a:spcPts val="1200"/>
              </a:spcAft>
              <a:buClr>
                <a:srgbClr val="1D2545"/>
              </a:buClr>
              <a:buSzPts val="1400"/>
              <a:buFont typeface="Arial"/>
              <a:buChar char="•"/>
            </a:pPr>
            <a:r>
              <a:rPr lang="en-GB" sz="1400" b="1">
                <a:solidFill>
                  <a:srgbClr val="1D2545"/>
                </a:solidFill>
              </a:rPr>
              <a:t>Submit NCW Case Study</a:t>
            </a:r>
            <a:endParaRPr sz="1400">
              <a:solidFill>
                <a:srgbClr val="FF0000"/>
              </a:solidFill>
            </a:endParaRPr>
          </a:p>
        </p:txBody>
      </p:sp>
      <p:sp>
        <p:nvSpPr>
          <p:cNvPr id="165" name="Google Shape;165;p12"/>
          <p:cNvSpPr txBox="1"/>
          <p:nvPr/>
        </p:nvSpPr>
        <p:spPr>
          <a:xfrm>
            <a:off x="311700" y="127234"/>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Arial"/>
                <a:ea typeface="Arial"/>
                <a:cs typeface="Arial"/>
                <a:sym typeface="Arial"/>
              </a:rPr>
              <a:t>Champion School Expectations - </a:t>
            </a:r>
            <a:r>
              <a:rPr lang="en-GB" sz="2800" b="1" i="0" u="none" strike="noStrike" cap="none">
                <a:solidFill>
                  <a:schemeClr val="lt1"/>
                </a:solidFill>
                <a:latin typeface="Arial"/>
                <a:ea typeface="Arial"/>
                <a:cs typeface="Arial"/>
                <a:sym typeface="Arial"/>
              </a:rPr>
              <a:t>Gold</a:t>
            </a:r>
            <a:endParaRPr sz="1400" b="0" i="0" u="none" strike="noStrike" cap="none">
              <a:solidFill>
                <a:srgbClr val="000000"/>
              </a:solidFill>
              <a:latin typeface="Arial"/>
              <a:ea typeface="Arial"/>
              <a:cs typeface="Arial"/>
              <a:sym typeface="Arial"/>
            </a:endParaRPr>
          </a:p>
        </p:txBody>
      </p:sp>
      <p:sp>
        <p:nvSpPr>
          <p:cNvPr id="166" name="Google Shape;166;p12"/>
          <p:cNvSpPr txBox="1"/>
          <p:nvPr/>
        </p:nvSpPr>
        <p:spPr>
          <a:xfrm>
            <a:off x="3400847" y="1041567"/>
            <a:ext cx="234230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sng" strike="noStrike" cap="none">
                <a:solidFill>
                  <a:srgbClr val="91A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National Careers Week</a:t>
            </a:r>
            <a:endParaRPr sz="1800" b="0" i="0" u="none" strike="noStrike" cap="none">
              <a:solidFill>
                <a:srgbClr val="91A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0"/>
        <p:cNvGrpSpPr/>
        <p:nvPr/>
      </p:nvGrpSpPr>
      <p:grpSpPr>
        <a:xfrm>
          <a:off x="0" y="0"/>
          <a:ext cx="0" cy="0"/>
          <a:chOff x="0" y="0"/>
          <a:chExt cx="0" cy="0"/>
        </a:xfrm>
      </p:grpSpPr>
      <p:sp>
        <p:nvSpPr>
          <p:cNvPr id="171" name="Google Shape;171;p13"/>
          <p:cNvSpPr/>
          <p:nvPr/>
        </p:nvSpPr>
        <p:spPr>
          <a:xfrm>
            <a:off x="0" y="0"/>
            <a:ext cx="9144000" cy="862818"/>
          </a:xfrm>
          <a:prstGeom prst="rect">
            <a:avLst/>
          </a:prstGeom>
          <a:gradFill>
            <a:gsLst>
              <a:gs pos="0">
                <a:srgbClr val="3B9D36"/>
              </a:gs>
              <a:gs pos="100000">
                <a:srgbClr val="E7DC00"/>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2" name="Google Shape;172;p13"/>
          <p:cNvSpPr txBox="1">
            <a:spLocks noGrp="1"/>
          </p:cNvSpPr>
          <p:nvPr>
            <p:ph type="body" idx="1"/>
          </p:nvPr>
        </p:nvSpPr>
        <p:spPr>
          <a:xfrm>
            <a:off x="311700" y="1021959"/>
            <a:ext cx="8520600" cy="3165524"/>
          </a:xfrm>
          <a:prstGeom prst="rect">
            <a:avLst/>
          </a:prstGeom>
          <a:noFill/>
          <a:ln>
            <a:noFill/>
          </a:ln>
        </p:spPr>
        <p:txBody>
          <a:bodyPr spcFirstLastPara="1" wrap="square" lIns="91425" tIns="91425" rIns="91425" bIns="91425" anchor="t" anchorCtr="0">
            <a:noAutofit/>
          </a:bodyPr>
          <a:lstStyle/>
          <a:p>
            <a:pPr marL="425450" lvl="0" indent="-285750" algn="l" rtl="0">
              <a:lnSpc>
                <a:spcPct val="100000"/>
              </a:lnSpc>
              <a:spcBef>
                <a:spcPts val="0"/>
              </a:spcBef>
              <a:spcAft>
                <a:spcPts val="0"/>
              </a:spcAft>
              <a:buClr>
                <a:srgbClr val="1D2545"/>
              </a:buClr>
              <a:buSzPts val="1400"/>
              <a:buFont typeface="Arial"/>
              <a:buChar char="•"/>
            </a:pPr>
            <a:r>
              <a:rPr lang="en-GB" sz="1200">
                <a:solidFill>
                  <a:srgbClr val="1D2545"/>
                </a:solidFill>
              </a:rPr>
              <a:t>Align school careers program with LEP regional growth sectors/ local LMI</a:t>
            </a:r>
            <a:endParaRPr/>
          </a:p>
          <a:p>
            <a:pPr marL="425450" lvl="0" indent="-285750" algn="l" rtl="0">
              <a:lnSpc>
                <a:spcPct val="100000"/>
              </a:lnSpc>
              <a:spcBef>
                <a:spcPts val="1200"/>
              </a:spcBef>
              <a:spcAft>
                <a:spcPts val="0"/>
              </a:spcAft>
              <a:buClr>
                <a:srgbClr val="1D2545"/>
              </a:buClr>
              <a:buSzPts val="1400"/>
              <a:buFont typeface="Arial"/>
              <a:buChar char="•"/>
            </a:pPr>
            <a:r>
              <a:rPr lang="en-GB" sz="1200">
                <a:solidFill>
                  <a:srgbClr val="1D2545"/>
                </a:solidFill>
              </a:rPr>
              <a:t>Launch programme using NCW resources - slides for form tutors, door signs, posters</a:t>
            </a:r>
            <a:endParaRPr/>
          </a:p>
          <a:p>
            <a:pPr marL="425450" lvl="0" indent="-285750" algn="l" rtl="0">
              <a:lnSpc>
                <a:spcPct val="100000"/>
              </a:lnSpc>
              <a:spcBef>
                <a:spcPts val="1200"/>
              </a:spcBef>
              <a:spcAft>
                <a:spcPts val="0"/>
              </a:spcAft>
              <a:buClr>
                <a:srgbClr val="1D2545"/>
              </a:buClr>
              <a:buSzPts val="1400"/>
              <a:buFont typeface="Arial"/>
              <a:buChar char="•"/>
            </a:pPr>
            <a:r>
              <a:rPr lang="en-GB" sz="1200">
                <a:solidFill>
                  <a:srgbClr val="1D2545"/>
                </a:solidFill>
              </a:rPr>
              <a:t>Source guest speakers for assembly or lessons </a:t>
            </a:r>
            <a:r>
              <a:rPr lang="en-GB" sz="1200" i="1">
                <a:solidFill>
                  <a:srgbClr val="1D2545"/>
                </a:solidFill>
              </a:rPr>
              <a:t>(can be virtual)</a:t>
            </a:r>
            <a:endParaRPr/>
          </a:p>
          <a:p>
            <a:pPr marL="425450" lvl="0" indent="-285750" algn="l" rtl="0">
              <a:lnSpc>
                <a:spcPct val="100000"/>
              </a:lnSpc>
              <a:spcBef>
                <a:spcPts val="1200"/>
              </a:spcBef>
              <a:spcAft>
                <a:spcPts val="0"/>
              </a:spcAft>
              <a:buClr>
                <a:srgbClr val="1D2545"/>
              </a:buClr>
              <a:buSzPts val="1400"/>
              <a:buFont typeface="Arial"/>
              <a:buChar char="•"/>
            </a:pPr>
            <a:r>
              <a:rPr lang="en-GB" sz="1200">
                <a:solidFill>
                  <a:srgbClr val="1D2545"/>
                </a:solidFill>
              </a:rPr>
              <a:t>Involve Enterprise Adviser/ Link Governor in meetings with NCW student champions </a:t>
            </a:r>
            <a:r>
              <a:rPr lang="en-GB" sz="1200" i="1">
                <a:solidFill>
                  <a:srgbClr val="1D2545"/>
                </a:solidFill>
              </a:rPr>
              <a:t>(can be virtual)</a:t>
            </a:r>
            <a:r>
              <a:rPr lang="en-GB" sz="1200">
                <a:solidFill>
                  <a:srgbClr val="1D2545"/>
                </a:solidFill>
              </a:rPr>
              <a:t>.</a:t>
            </a:r>
            <a:endParaRPr/>
          </a:p>
          <a:p>
            <a:pPr marL="425450" lvl="0" indent="-285750" algn="l" rtl="0">
              <a:lnSpc>
                <a:spcPct val="100000"/>
              </a:lnSpc>
              <a:spcBef>
                <a:spcPts val="1200"/>
              </a:spcBef>
              <a:spcAft>
                <a:spcPts val="0"/>
              </a:spcAft>
              <a:buClr>
                <a:srgbClr val="1D2545"/>
              </a:buClr>
              <a:buSzPts val="1400"/>
              <a:buFont typeface="Arial"/>
              <a:buChar char="•"/>
            </a:pPr>
            <a:r>
              <a:rPr lang="en-GB" sz="1200">
                <a:solidFill>
                  <a:srgbClr val="1D2545"/>
                </a:solidFill>
              </a:rPr>
              <a:t>Ask departmental career leads to link a department lesson or part of a lesson to a selected growth sector, and/or link their subject to skills and careers.</a:t>
            </a:r>
            <a:endParaRPr/>
          </a:p>
          <a:p>
            <a:pPr marL="425450" lvl="0" indent="-285750" algn="l" rtl="0">
              <a:lnSpc>
                <a:spcPct val="100000"/>
              </a:lnSpc>
              <a:spcBef>
                <a:spcPts val="1200"/>
              </a:spcBef>
              <a:spcAft>
                <a:spcPts val="0"/>
              </a:spcAft>
              <a:buClr>
                <a:srgbClr val="1D2545"/>
              </a:buClr>
              <a:buSzPts val="1400"/>
              <a:buFont typeface="Arial"/>
              <a:buChar char="•"/>
            </a:pPr>
            <a:r>
              <a:rPr lang="en-GB" sz="1200">
                <a:solidFill>
                  <a:srgbClr val="1D2545"/>
                </a:solidFill>
              </a:rPr>
              <a:t>Survey a group at beginning of a programme cycle and the end via student NCW champions. Use feedback to inform planning for next year.</a:t>
            </a:r>
            <a:endParaRPr/>
          </a:p>
          <a:p>
            <a:pPr marL="425450" lvl="0" indent="-285750" algn="l" rtl="0">
              <a:lnSpc>
                <a:spcPct val="100000"/>
              </a:lnSpc>
              <a:spcBef>
                <a:spcPts val="1200"/>
              </a:spcBef>
              <a:spcAft>
                <a:spcPts val="0"/>
              </a:spcAft>
              <a:buClr>
                <a:srgbClr val="1D2545"/>
              </a:buClr>
              <a:buSzPts val="1400"/>
              <a:buFont typeface="Arial"/>
              <a:buChar char="•"/>
            </a:pPr>
            <a:r>
              <a:rPr lang="en-GB" sz="1200">
                <a:solidFill>
                  <a:srgbClr val="1D2545"/>
                </a:solidFill>
              </a:rPr>
              <a:t>Involve NCW student champions in recruitment/ induction of new NCW student champions.</a:t>
            </a:r>
            <a:endParaRPr/>
          </a:p>
          <a:p>
            <a:pPr marL="425450" lvl="0" indent="-285750" algn="l" rtl="0">
              <a:lnSpc>
                <a:spcPct val="100000"/>
              </a:lnSpc>
              <a:spcBef>
                <a:spcPts val="1200"/>
              </a:spcBef>
              <a:spcAft>
                <a:spcPts val="1200"/>
              </a:spcAft>
              <a:buClr>
                <a:srgbClr val="1D2545"/>
              </a:buClr>
              <a:buSzPts val="1400"/>
              <a:buFont typeface="Arial"/>
              <a:buChar char="•"/>
            </a:pPr>
            <a:r>
              <a:rPr lang="en-GB" sz="1200">
                <a:solidFill>
                  <a:srgbClr val="1D2545"/>
                </a:solidFill>
              </a:rPr>
              <a:t>In second year ask NCW student champions to act as mentors to new NCW student champions.</a:t>
            </a:r>
            <a:endParaRPr/>
          </a:p>
        </p:txBody>
      </p:sp>
      <p:sp>
        <p:nvSpPr>
          <p:cNvPr id="173" name="Google Shape;173;p13"/>
          <p:cNvSpPr txBox="1"/>
          <p:nvPr/>
        </p:nvSpPr>
        <p:spPr>
          <a:xfrm>
            <a:off x="311700" y="127234"/>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Arial"/>
                <a:ea typeface="Arial"/>
                <a:cs typeface="Arial"/>
                <a:sym typeface="Arial"/>
              </a:rPr>
              <a:t>Suggested Activities for NCW Champion Schools </a:t>
            </a:r>
            <a:endParaRPr sz="2800" b="1"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7"/>
        <p:cNvGrpSpPr/>
        <p:nvPr/>
      </p:nvGrpSpPr>
      <p:grpSpPr>
        <a:xfrm>
          <a:off x="0" y="0"/>
          <a:ext cx="0" cy="0"/>
          <a:chOff x="0" y="0"/>
          <a:chExt cx="0" cy="0"/>
        </a:xfrm>
      </p:grpSpPr>
      <p:sp>
        <p:nvSpPr>
          <p:cNvPr id="178" name="Google Shape;178;gbeca6b864c_3_35"/>
          <p:cNvSpPr/>
          <p:nvPr/>
        </p:nvSpPr>
        <p:spPr>
          <a:xfrm>
            <a:off x="0" y="0"/>
            <a:ext cx="9144000" cy="862818"/>
          </a:xfrm>
          <a:prstGeom prst="rect">
            <a:avLst/>
          </a:prstGeom>
          <a:gradFill>
            <a:gsLst>
              <a:gs pos="0">
                <a:srgbClr val="3B9D36"/>
              </a:gs>
              <a:gs pos="100000">
                <a:srgbClr val="E7DC00"/>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9" name="Google Shape;179;gbeca6b864c_3_35"/>
          <p:cNvSpPr txBox="1"/>
          <p:nvPr/>
        </p:nvSpPr>
        <p:spPr>
          <a:xfrm>
            <a:off x="311700" y="127234"/>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GB" sz="2400">
                <a:solidFill>
                  <a:schemeClr val="lt1"/>
                </a:solidFill>
              </a:rPr>
              <a:t>Insert Regional LEP Slides </a:t>
            </a:r>
            <a:endParaRPr sz="2800" b="1" i="0" u="none" strike="noStrike" cap="none">
              <a:solidFill>
                <a:schemeClr val="lt1"/>
              </a:solidFill>
              <a:latin typeface="Arial"/>
              <a:ea typeface="Arial"/>
              <a:cs typeface="Arial"/>
              <a:sym typeface="Arial"/>
            </a:endParaRPr>
          </a:p>
        </p:txBody>
      </p:sp>
      <p:sp>
        <p:nvSpPr>
          <p:cNvPr id="180" name="Google Shape;180;gbeca6b864c_3_35"/>
          <p:cNvSpPr txBox="1">
            <a:spLocks noGrp="1"/>
          </p:cNvSpPr>
          <p:nvPr>
            <p:ph type="body" idx="1"/>
          </p:nvPr>
        </p:nvSpPr>
        <p:spPr>
          <a:xfrm>
            <a:off x="311700" y="1021959"/>
            <a:ext cx="8520600" cy="5705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1200"/>
              </a:spcAft>
              <a:buClr>
                <a:srgbClr val="1D2545"/>
              </a:buClr>
              <a:buSzPts val="1400"/>
              <a:buNone/>
            </a:pPr>
            <a:r>
              <a:rPr lang="en-GB" sz="1200">
                <a:solidFill>
                  <a:srgbClr val="1D2545"/>
                </a:solidFill>
              </a:rPr>
              <a:t>Slide content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4"/>
        <p:cNvGrpSpPr/>
        <p:nvPr/>
      </p:nvGrpSpPr>
      <p:grpSpPr>
        <a:xfrm>
          <a:off x="0" y="0"/>
          <a:ext cx="0" cy="0"/>
          <a:chOff x="0" y="0"/>
          <a:chExt cx="0" cy="0"/>
        </a:xfrm>
      </p:grpSpPr>
      <p:sp>
        <p:nvSpPr>
          <p:cNvPr id="185" name="Google Shape;185;gbeca6b864c_0_38"/>
          <p:cNvSpPr/>
          <p:nvPr/>
        </p:nvSpPr>
        <p:spPr>
          <a:xfrm>
            <a:off x="0" y="0"/>
            <a:ext cx="9144000" cy="862800"/>
          </a:xfrm>
          <a:prstGeom prst="rect">
            <a:avLst/>
          </a:prstGeom>
          <a:gradFill>
            <a:gsLst>
              <a:gs pos="0">
                <a:srgbClr val="3B9D36"/>
              </a:gs>
              <a:gs pos="100000">
                <a:srgbClr val="E7DC00"/>
              </a:gs>
            </a:gsLst>
            <a:lin ang="180000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6" name="Google Shape;186;gbeca6b864c_0_38"/>
          <p:cNvSpPr txBox="1"/>
          <p:nvPr/>
        </p:nvSpPr>
        <p:spPr>
          <a:xfrm>
            <a:off x="311700" y="127234"/>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GB" sz="2400">
                <a:solidFill>
                  <a:schemeClr val="lt1"/>
                </a:solidFill>
              </a:rPr>
              <a:t>Insert Regional LEP Slides </a:t>
            </a:r>
            <a:endParaRPr sz="2800" b="1" i="0" u="none" strike="noStrike" cap="none">
              <a:solidFill>
                <a:schemeClr val="lt1"/>
              </a:solidFill>
              <a:latin typeface="Arial"/>
              <a:ea typeface="Arial"/>
              <a:cs typeface="Arial"/>
              <a:sym typeface="Arial"/>
            </a:endParaRPr>
          </a:p>
        </p:txBody>
      </p:sp>
      <p:sp>
        <p:nvSpPr>
          <p:cNvPr id="187" name="Google Shape;187;gbeca6b864c_0_38"/>
          <p:cNvSpPr txBox="1">
            <a:spLocks noGrp="1"/>
          </p:cNvSpPr>
          <p:nvPr>
            <p:ph type="body" idx="1"/>
          </p:nvPr>
        </p:nvSpPr>
        <p:spPr>
          <a:xfrm>
            <a:off x="311700" y="1021959"/>
            <a:ext cx="8520600" cy="5706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1200"/>
              </a:spcAft>
              <a:buClr>
                <a:srgbClr val="1D2545"/>
              </a:buClr>
              <a:buSzPts val="1400"/>
              <a:buNone/>
            </a:pPr>
            <a:r>
              <a:rPr lang="en-GB" sz="1200">
                <a:solidFill>
                  <a:srgbClr val="1D2545"/>
                </a:solidFill>
              </a:rPr>
              <a:t>Slide content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1"/>
        <p:cNvGrpSpPr/>
        <p:nvPr/>
      </p:nvGrpSpPr>
      <p:grpSpPr>
        <a:xfrm>
          <a:off x="0" y="0"/>
          <a:ext cx="0" cy="0"/>
          <a:chOff x="0" y="0"/>
          <a:chExt cx="0" cy="0"/>
        </a:xfrm>
      </p:grpSpPr>
      <p:sp>
        <p:nvSpPr>
          <p:cNvPr id="192" name="Google Shape;192;gbeca6b864c_0_44"/>
          <p:cNvSpPr/>
          <p:nvPr/>
        </p:nvSpPr>
        <p:spPr>
          <a:xfrm>
            <a:off x="0" y="0"/>
            <a:ext cx="9144000" cy="862800"/>
          </a:xfrm>
          <a:prstGeom prst="rect">
            <a:avLst/>
          </a:prstGeom>
          <a:gradFill>
            <a:gsLst>
              <a:gs pos="0">
                <a:srgbClr val="3B9D36"/>
              </a:gs>
              <a:gs pos="100000">
                <a:srgbClr val="E7DC00"/>
              </a:gs>
            </a:gsLst>
            <a:lin ang="180000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3" name="Google Shape;193;gbeca6b864c_0_44"/>
          <p:cNvSpPr txBox="1"/>
          <p:nvPr/>
        </p:nvSpPr>
        <p:spPr>
          <a:xfrm>
            <a:off x="311700" y="127234"/>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GB" sz="2400">
                <a:solidFill>
                  <a:schemeClr val="lt1"/>
                </a:solidFill>
              </a:rPr>
              <a:t>Insert Regional LEP Slides </a:t>
            </a:r>
            <a:endParaRPr sz="2800" b="1" i="0" u="none" strike="noStrike" cap="none">
              <a:solidFill>
                <a:schemeClr val="lt1"/>
              </a:solidFill>
              <a:latin typeface="Arial"/>
              <a:ea typeface="Arial"/>
              <a:cs typeface="Arial"/>
              <a:sym typeface="Arial"/>
            </a:endParaRPr>
          </a:p>
        </p:txBody>
      </p:sp>
      <p:sp>
        <p:nvSpPr>
          <p:cNvPr id="194" name="Google Shape;194;gbeca6b864c_0_44"/>
          <p:cNvSpPr txBox="1">
            <a:spLocks noGrp="1"/>
          </p:cNvSpPr>
          <p:nvPr>
            <p:ph type="body" idx="1"/>
          </p:nvPr>
        </p:nvSpPr>
        <p:spPr>
          <a:xfrm>
            <a:off x="311700" y="1021959"/>
            <a:ext cx="8520600" cy="5706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1200"/>
              </a:spcAft>
              <a:buClr>
                <a:srgbClr val="1D2545"/>
              </a:buClr>
              <a:buSzPts val="1400"/>
              <a:buNone/>
            </a:pPr>
            <a:r>
              <a:rPr lang="en-GB" sz="1200">
                <a:solidFill>
                  <a:srgbClr val="1D2545"/>
                </a:solidFill>
              </a:rPr>
              <a:t>Slide content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8"/>
        <p:cNvGrpSpPr/>
        <p:nvPr/>
      </p:nvGrpSpPr>
      <p:grpSpPr>
        <a:xfrm>
          <a:off x="0" y="0"/>
          <a:ext cx="0" cy="0"/>
          <a:chOff x="0" y="0"/>
          <a:chExt cx="0" cy="0"/>
        </a:xfrm>
      </p:grpSpPr>
      <p:sp>
        <p:nvSpPr>
          <p:cNvPr id="199" name="Google Shape;199;gbeca6b864c_0_50"/>
          <p:cNvSpPr/>
          <p:nvPr/>
        </p:nvSpPr>
        <p:spPr>
          <a:xfrm>
            <a:off x="0" y="0"/>
            <a:ext cx="9144000" cy="862800"/>
          </a:xfrm>
          <a:prstGeom prst="rect">
            <a:avLst/>
          </a:prstGeom>
          <a:gradFill>
            <a:gsLst>
              <a:gs pos="0">
                <a:srgbClr val="3B9D36"/>
              </a:gs>
              <a:gs pos="100000">
                <a:srgbClr val="E7DC00"/>
              </a:gs>
            </a:gsLst>
            <a:lin ang="1800004"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0" name="Google Shape;200;gbeca6b864c_0_50"/>
          <p:cNvSpPr txBox="1"/>
          <p:nvPr/>
        </p:nvSpPr>
        <p:spPr>
          <a:xfrm>
            <a:off x="311700" y="127234"/>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GB" sz="2400">
                <a:solidFill>
                  <a:schemeClr val="lt1"/>
                </a:solidFill>
              </a:rPr>
              <a:t>Insert Regional LEP Slides </a:t>
            </a:r>
            <a:endParaRPr sz="2800" b="1" i="0" u="none" strike="noStrike" cap="none">
              <a:solidFill>
                <a:schemeClr val="lt1"/>
              </a:solidFill>
              <a:latin typeface="Arial"/>
              <a:ea typeface="Arial"/>
              <a:cs typeface="Arial"/>
              <a:sym typeface="Arial"/>
            </a:endParaRPr>
          </a:p>
        </p:txBody>
      </p:sp>
      <p:sp>
        <p:nvSpPr>
          <p:cNvPr id="201" name="Google Shape;201;gbeca6b864c_0_50"/>
          <p:cNvSpPr txBox="1">
            <a:spLocks noGrp="1"/>
          </p:cNvSpPr>
          <p:nvPr>
            <p:ph type="body" idx="1"/>
          </p:nvPr>
        </p:nvSpPr>
        <p:spPr>
          <a:xfrm>
            <a:off x="311700" y="1021959"/>
            <a:ext cx="8520600" cy="5706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1200"/>
              </a:spcAft>
              <a:buClr>
                <a:srgbClr val="1D2545"/>
              </a:buClr>
              <a:buSzPts val="1400"/>
              <a:buNone/>
            </a:pPr>
            <a:r>
              <a:rPr lang="en-GB" sz="1200">
                <a:solidFill>
                  <a:srgbClr val="1D2545"/>
                </a:solidFill>
              </a:rPr>
              <a:t>Slide content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5"/>
        <p:cNvGrpSpPr/>
        <p:nvPr/>
      </p:nvGrpSpPr>
      <p:grpSpPr>
        <a:xfrm>
          <a:off x="0" y="0"/>
          <a:ext cx="0" cy="0"/>
          <a:chOff x="0" y="0"/>
          <a:chExt cx="0" cy="0"/>
        </a:xfrm>
      </p:grpSpPr>
      <p:sp>
        <p:nvSpPr>
          <p:cNvPr id="206" name="Google Shape;206;p19"/>
          <p:cNvSpPr/>
          <p:nvPr/>
        </p:nvSpPr>
        <p:spPr>
          <a:xfrm>
            <a:off x="0" y="0"/>
            <a:ext cx="9144000" cy="862818"/>
          </a:xfrm>
          <a:prstGeom prst="rect">
            <a:avLst/>
          </a:prstGeom>
          <a:gradFill>
            <a:gsLst>
              <a:gs pos="0">
                <a:srgbClr val="3B9D36"/>
              </a:gs>
              <a:gs pos="100000">
                <a:srgbClr val="E7DC00"/>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7" name="Google Shape;207;p19"/>
          <p:cNvSpPr txBox="1"/>
          <p:nvPr/>
        </p:nvSpPr>
        <p:spPr>
          <a:xfrm>
            <a:off x="311700" y="127234"/>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Arial"/>
                <a:ea typeface="Arial"/>
                <a:cs typeface="Arial"/>
                <a:sym typeface="Arial"/>
              </a:rPr>
              <a:t>Amplify the message!</a:t>
            </a:r>
            <a:endParaRPr sz="3200" b="1" i="0" u="none" strike="noStrike" cap="none">
              <a:solidFill>
                <a:schemeClr val="lt1"/>
              </a:solidFill>
              <a:latin typeface="Arial"/>
              <a:ea typeface="Arial"/>
              <a:cs typeface="Arial"/>
              <a:sym typeface="Arial"/>
            </a:endParaRPr>
          </a:p>
        </p:txBody>
      </p:sp>
      <p:sp>
        <p:nvSpPr>
          <p:cNvPr id="208" name="Google Shape;208;p19"/>
          <p:cNvSpPr txBox="1"/>
          <p:nvPr/>
        </p:nvSpPr>
        <p:spPr>
          <a:xfrm>
            <a:off x="1725097" y="1110996"/>
            <a:ext cx="1735907" cy="273004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1D2545"/>
                </a:solidFill>
                <a:latin typeface="Arial"/>
                <a:ea typeface="Arial"/>
                <a:cs typeface="Arial"/>
                <a:sym typeface="Arial"/>
              </a:rPr>
              <a:t>Who to tag</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r>
              <a:rPr lang="en-GB" sz="1400" b="1" i="0" u="none" strike="noStrike" cap="none">
                <a:solidFill>
                  <a:srgbClr val="1D2545"/>
                </a:solidFill>
                <a:latin typeface="Calibri"/>
                <a:ea typeface="Calibri"/>
                <a:cs typeface="Calibri"/>
                <a:sym typeface="Calibri"/>
              </a:rPr>
              <a:t>@CareersWeek</a:t>
            </a:r>
            <a:endParaRPr sz="1400" b="1" i="0" u="none" strike="noStrike" cap="none">
              <a:solidFill>
                <a:srgbClr val="1D2545"/>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400"/>
              <a:buFont typeface="Arial"/>
              <a:buNone/>
            </a:pPr>
            <a:r>
              <a:rPr lang="en-GB" sz="1400" b="1" i="0" u="none" strike="noStrike" cap="none">
                <a:solidFill>
                  <a:srgbClr val="1D2545"/>
                </a:solidFill>
                <a:highlight>
                  <a:srgbClr val="FFFFFF"/>
                </a:highlight>
                <a:latin typeface="Calibri"/>
                <a:ea typeface="Calibri"/>
                <a:cs typeface="Calibri"/>
                <a:sym typeface="Calibri"/>
              </a:rPr>
              <a:t>@[school]</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r>
              <a:rPr lang="en-GB" sz="1400" b="1" i="0" u="none" strike="noStrike" cap="none">
                <a:solidFill>
                  <a:srgbClr val="1D2545"/>
                </a:solidFill>
                <a:highlight>
                  <a:srgbClr val="FFFFFF"/>
                </a:highlight>
                <a:latin typeface="Calibri"/>
                <a:ea typeface="Calibri"/>
                <a:cs typeface="Calibri"/>
                <a:sym typeface="Calibri"/>
              </a:rPr>
              <a:t>@[school careers]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r>
              <a:rPr lang="en-GB" sz="1400" b="1" i="0" u="none" strike="noStrike" cap="none">
                <a:solidFill>
                  <a:srgbClr val="1D2545"/>
                </a:solidFill>
                <a:latin typeface="Calibri"/>
                <a:ea typeface="Calibri"/>
                <a:cs typeface="Calibri"/>
                <a:sym typeface="Calibri"/>
              </a:rPr>
              <a:t>@[LEP]</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r>
              <a:rPr lang="en-GB" sz="1400" b="1" i="0" u="none" strike="noStrike" cap="none">
                <a:solidFill>
                  <a:srgbClr val="1D2545"/>
                </a:solidFill>
                <a:latin typeface="Calibri"/>
                <a:ea typeface="Calibri"/>
                <a:cs typeface="Calibri"/>
                <a:sym typeface="Calibri"/>
              </a:rPr>
              <a:t>@[EA/EC]</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r>
              <a:rPr lang="en-GB" sz="1400" b="1" i="0" u="none" strike="noStrike" cap="none">
                <a:solidFill>
                  <a:srgbClr val="1D2545"/>
                </a:solidFill>
                <a:latin typeface="Calibri"/>
                <a:ea typeface="Calibri"/>
                <a:cs typeface="Calibri"/>
                <a:sym typeface="Calibri"/>
              </a:rPr>
              <a:t>@[NCWambassador]</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a:solidFill>
                <a:srgbClr val="1D2545"/>
              </a:solidFill>
              <a:latin typeface="Arial"/>
              <a:ea typeface="Arial"/>
              <a:cs typeface="Arial"/>
              <a:sym typeface="Arial"/>
            </a:endParaRPr>
          </a:p>
        </p:txBody>
      </p:sp>
      <p:pic>
        <p:nvPicPr>
          <p:cNvPr id="209" name="Google Shape;209;p19"/>
          <p:cNvPicPr preferRelativeResize="0"/>
          <p:nvPr/>
        </p:nvPicPr>
        <p:blipFill rotWithShape="1">
          <a:blip r:embed="rId3">
            <a:alphaModFix/>
          </a:blip>
          <a:srcRect/>
          <a:stretch/>
        </p:blipFill>
        <p:spPr>
          <a:xfrm>
            <a:off x="810048" y="1162829"/>
            <a:ext cx="831335" cy="572699"/>
          </a:xfrm>
          <a:prstGeom prst="rect">
            <a:avLst/>
          </a:prstGeom>
          <a:noFill/>
          <a:ln>
            <a:noFill/>
          </a:ln>
        </p:spPr>
      </p:pic>
      <p:sp>
        <p:nvSpPr>
          <p:cNvPr id="210" name="Google Shape;210;p19"/>
          <p:cNvSpPr txBox="1"/>
          <p:nvPr/>
        </p:nvSpPr>
        <p:spPr>
          <a:xfrm>
            <a:off x="4861489" y="1110996"/>
            <a:ext cx="1735907" cy="147732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1D2545"/>
                </a:solidFill>
                <a:latin typeface="Arial"/>
                <a:ea typeface="Arial"/>
                <a:cs typeface="Arial"/>
                <a:sym typeface="Arial"/>
              </a:rPr>
              <a:t>Hashtags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r>
              <a:rPr lang="en-GB" sz="1400" b="1" i="0" u="none" strike="noStrike" cap="none">
                <a:solidFill>
                  <a:srgbClr val="1D2545"/>
                </a:solidFill>
                <a:latin typeface="Arial"/>
                <a:ea typeface="Arial"/>
                <a:cs typeface="Arial"/>
                <a:sym typeface="Arial"/>
              </a:rPr>
              <a:t>#NCW2021</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endParaRPr sz="1400" b="1" i="0" u="none" strike="noStrike" cap="none">
              <a:solidFill>
                <a:srgbClr val="1D2545"/>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endParaRPr sz="1400" b="1" i="0" u="none" strike="noStrike" cap="none">
              <a:solidFill>
                <a:srgbClr val="1D2545"/>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90" name="Google Shape;90;p2"/>
          <p:cNvSpPr/>
          <p:nvPr/>
        </p:nvSpPr>
        <p:spPr>
          <a:xfrm>
            <a:off x="0" y="0"/>
            <a:ext cx="9144000" cy="862818"/>
          </a:xfrm>
          <a:prstGeom prst="rect">
            <a:avLst/>
          </a:prstGeom>
          <a:gradFill>
            <a:gsLst>
              <a:gs pos="0">
                <a:srgbClr val="3B9D36"/>
              </a:gs>
              <a:gs pos="100000">
                <a:srgbClr val="E7DC00"/>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 name="Google Shape;91;p2"/>
          <p:cNvSpPr txBox="1">
            <a:spLocks noGrp="1"/>
          </p:cNvSpPr>
          <p:nvPr>
            <p:ph type="title"/>
          </p:nvPr>
        </p:nvSpPr>
        <p:spPr>
          <a:xfrm>
            <a:off x="311700" y="127234"/>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GB">
                <a:solidFill>
                  <a:schemeClr val="lt1"/>
                </a:solidFill>
                <a:latin typeface="Arial"/>
                <a:ea typeface="Arial"/>
                <a:cs typeface="Arial"/>
                <a:sym typeface="Arial"/>
              </a:rPr>
              <a:t>Why Get Involved?</a:t>
            </a:r>
            <a:endParaRPr>
              <a:solidFill>
                <a:schemeClr val="lt1"/>
              </a:solidFill>
              <a:latin typeface="Arial"/>
              <a:ea typeface="Arial"/>
              <a:cs typeface="Arial"/>
              <a:sym typeface="Arial"/>
            </a:endParaRPr>
          </a:p>
        </p:txBody>
      </p:sp>
      <p:sp>
        <p:nvSpPr>
          <p:cNvPr id="92" name="Google Shape;92;p2"/>
          <p:cNvSpPr txBox="1"/>
          <p:nvPr/>
        </p:nvSpPr>
        <p:spPr>
          <a:xfrm>
            <a:off x="311700" y="1075535"/>
            <a:ext cx="5742097" cy="304698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1D2545"/>
                </a:solidFill>
                <a:latin typeface="Arial"/>
                <a:ea typeface="Arial"/>
                <a:cs typeface="Arial"/>
                <a:sym typeface="Arial"/>
              </a:rPr>
              <a:t>Raise profile of the school during National Careers Week</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GB" sz="1600" b="0" i="0" u="none" strike="noStrike" cap="none">
                <a:solidFill>
                  <a:srgbClr val="1D2545"/>
                </a:solidFill>
                <a:latin typeface="Arial"/>
                <a:ea typeface="Arial"/>
                <a:cs typeface="Arial"/>
                <a:sym typeface="Arial"/>
              </a:rPr>
              <a:t>Demonstrate pathways from education to employment within the region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GB" sz="1600" b="0" i="0" u="none" strike="noStrike" cap="none">
                <a:solidFill>
                  <a:srgbClr val="1D2545"/>
                </a:solidFill>
                <a:latin typeface="Arial"/>
                <a:ea typeface="Arial"/>
                <a:cs typeface="Arial"/>
                <a:sym typeface="Arial"/>
              </a:rPr>
              <a:t>Gain recognition for the contribution of staff and students to careers education.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GB" sz="1600" b="0" i="0" u="none" strike="noStrike" cap="none">
                <a:solidFill>
                  <a:srgbClr val="1D2545"/>
                </a:solidFill>
                <a:latin typeface="Arial"/>
                <a:ea typeface="Arial"/>
                <a:cs typeface="Arial"/>
                <a:sym typeface="Arial"/>
              </a:rPr>
              <a:t>Empower students and staff to take ownership of their careers program.</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600"/>
              <a:buFont typeface="Arial"/>
              <a:buChar char="•"/>
            </a:pPr>
            <a:r>
              <a:rPr lang="en-GB" sz="1600" b="0" i="0" u="none" strike="noStrike" cap="none">
                <a:solidFill>
                  <a:srgbClr val="1D2545"/>
                </a:solidFill>
                <a:latin typeface="Arial"/>
                <a:ea typeface="Arial"/>
                <a:cs typeface="Arial"/>
                <a:sym typeface="Arial"/>
              </a:rPr>
              <a:t>Work towards achieving 6 of the 8 Gatsby Benchmarks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endParaRPr sz="1200" b="0" i="0" u="none" strike="noStrike" cap="none">
              <a:solidFill>
                <a:srgbClr val="1D2545"/>
              </a:solidFill>
              <a:latin typeface="Arial"/>
              <a:ea typeface="Arial"/>
              <a:cs typeface="Arial"/>
              <a:sym typeface="Arial"/>
            </a:endParaRPr>
          </a:p>
        </p:txBody>
      </p:sp>
      <p:pic>
        <p:nvPicPr>
          <p:cNvPr id="93" name="Google Shape;93;p2"/>
          <p:cNvPicPr preferRelativeResize="0"/>
          <p:nvPr/>
        </p:nvPicPr>
        <p:blipFill rotWithShape="1">
          <a:blip r:embed="rId3">
            <a:alphaModFix/>
          </a:blip>
          <a:srcRect/>
          <a:stretch/>
        </p:blipFill>
        <p:spPr>
          <a:xfrm>
            <a:off x="6426814" y="1034387"/>
            <a:ext cx="2405486" cy="1603657"/>
          </a:xfrm>
          <a:prstGeom prst="rect">
            <a:avLst/>
          </a:prstGeom>
          <a:noFill/>
          <a:ln>
            <a:noFill/>
          </a:ln>
        </p:spPr>
      </p:pic>
      <p:pic>
        <p:nvPicPr>
          <p:cNvPr id="94" name="Google Shape;94;p2"/>
          <p:cNvPicPr preferRelativeResize="0"/>
          <p:nvPr/>
        </p:nvPicPr>
        <p:blipFill rotWithShape="1">
          <a:blip r:embed="rId4">
            <a:alphaModFix/>
          </a:blip>
          <a:srcRect/>
          <a:stretch/>
        </p:blipFill>
        <p:spPr>
          <a:xfrm>
            <a:off x="6426814" y="2702814"/>
            <a:ext cx="2405486" cy="16036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p:nvPr/>
        </p:nvSpPr>
        <p:spPr>
          <a:xfrm>
            <a:off x="288499" y="260275"/>
            <a:ext cx="8566999" cy="64028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1D2545"/>
                </a:solidFill>
                <a:latin typeface="Arial"/>
                <a:ea typeface="Arial"/>
                <a:cs typeface="Arial"/>
                <a:sym typeface="Arial"/>
              </a:rPr>
              <a:t>NCW Champion Schools working towards meeting Gatsby Benchmarks</a:t>
            </a:r>
            <a:endParaRPr sz="2400" b="0" i="0" u="none" strike="noStrike" cap="none">
              <a:solidFill>
                <a:srgbClr val="1D2545"/>
              </a:solidFill>
              <a:latin typeface="Arial"/>
              <a:ea typeface="Arial"/>
              <a:cs typeface="Arial"/>
              <a:sym typeface="Arial"/>
            </a:endParaRPr>
          </a:p>
        </p:txBody>
      </p:sp>
      <p:pic>
        <p:nvPicPr>
          <p:cNvPr id="100" name="Google Shape;100;p3"/>
          <p:cNvPicPr preferRelativeResize="0"/>
          <p:nvPr/>
        </p:nvPicPr>
        <p:blipFill rotWithShape="1">
          <a:blip r:embed="rId3">
            <a:alphaModFix/>
          </a:blip>
          <a:srcRect/>
          <a:stretch/>
        </p:blipFill>
        <p:spPr>
          <a:xfrm>
            <a:off x="147093" y="965982"/>
            <a:ext cx="8849815" cy="40344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4"/>
        <p:cNvGrpSpPr/>
        <p:nvPr/>
      </p:nvGrpSpPr>
      <p:grpSpPr>
        <a:xfrm>
          <a:off x="0" y="0"/>
          <a:ext cx="0" cy="0"/>
          <a:chOff x="0" y="0"/>
          <a:chExt cx="0" cy="0"/>
        </a:xfrm>
      </p:grpSpPr>
      <p:sp>
        <p:nvSpPr>
          <p:cNvPr id="105" name="Google Shape;105;p4"/>
          <p:cNvSpPr/>
          <p:nvPr/>
        </p:nvSpPr>
        <p:spPr>
          <a:xfrm>
            <a:off x="0" y="0"/>
            <a:ext cx="9144000" cy="862818"/>
          </a:xfrm>
          <a:prstGeom prst="rect">
            <a:avLst/>
          </a:prstGeom>
          <a:gradFill>
            <a:gsLst>
              <a:gs pos="0">
                <a:srgbClr val="3B9D36"/>
              </a:gs>
              <a:gs pos="100000">
                <a:srgbClr val="E7DC00"/>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6" name="Google Shape;106;p4"/>
          <p:cNvSpPr txBox="1"/>
          <p:nvPr/>
        </p:nvSpPr>
        <p:spPr>
          <a:xfrm>
            <a:off x="311700" y="127234"/>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Arial"/>
                <a:ea typeface="Arial"/>
                <a:cs typeface="Arial"/>
                <a:sym typeface="Arial"/>
              </a:rPr>
              <a:t>Benchmark 1</a:t>
            </a:r>
            <a:endParaRPr sz="1400" b="0" i="0" u="none" strike="noStrike" cap="none">
              <a:solidFill>
                <a:srgbClr val="000000"/>
              </a:solidFill>
              <a:latin typeface="Arial"/>
              <a:ea typeface="Arial"/>
              <a:cs typeface="Arial"/>
              <a:sym typeface="Arial"/>
            </a:endParaRPr>
          </a:p>
        </p:txBody>
      </p:sp>
      <p:sp>
        <p:nvSpPr>
          <p:cNvPr id="107" name="Google Shape;107;p4"/>
          <p:cNvSpPr txBox="1"/>
          <p:nvPr/>
        </p:nvSpPr>
        <p:spPr>
          <a:xfrm>
            <a:off x="311700" y="1075535"/>
            <a:ext cx="8520600" cy="256685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GB" sz="1600" b="1" i="1" u="none" strike="noStrike" cap="none">
                <a:solidFill>
                  <a:srgbClr val="1D2545"/>
                </a:solidFill>
                <a:latin typeface="Arial"/>
                <a:ea typeface="Arial"/>
                <a:cs typeface="Arial"/>
                <a:sym typeface="Arial"/>
              </a:rPr>
              <a:t>All schools should have a stable careers program</a:t>
            </a:r>
            <a:r>
              <a:rPr lang="en-GB" sz="1600" b="1" i="0" u="none" strike="noStrike" cap="none">
                <a:solidFill>
                  <a:srgbClr val="1D2545"/>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1D2545"/>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n-GB" sz="1600" b="0" i="0" u="none" strike="noStrike" cap="none">
                <a:solidFill>
                  <a:srgbClr val="1D2545"/>
                </a:solidFill>
                <a:latin typeface="Arial"/>
                <a:ea typeface="Arial"/>
                <a:cs typeface="Arial"/>
                <a:sym typeface="Arial"/>
              </a:rPr>
              <a:t>In order to become a NCW champion school, schools must publish their careers program on their school website and include the activities undertaken to achieve NCW Champion school status. </a:t>
            </a:r>
            <a:endParaRPr sz="1400" b="0" i="0" u="none" strike="noStrike" cap="none">
              <a:solidFill>
                <a:srgbClr val="000000"/>
              </a:solidFill>
              <a:latin typeface="Arial"/>
              <a:ea typeface="Arial"/>
              <a:cs typeface="Arial"/>
              <a:sym typeface="Arial"/>
            </a:endParaRPr>
          </a:p>
          <a:p>
            <a:pPr marL="457200" marR="0" lvl="0" indent="-342900" algn="l" rtl="0">
              <a:lnSpc>
                <a:spcPct val="115000"/>
              </a:lnSpc>
              <a:spcBef>
                <a:spcPts val="1200"/>
              </a:spcBef>
              <a:spcAft>
                <a:spcPts val="0"/>
              </a:spcAft>
              <a:buClr>
                <a:schemeClr val="dk1"/>
              </a:buClr>
              <a:buSzPts val="1800"/>
              <a:buFont typeface="Arial"/>
              <a:buChar char="•"/>
            </a:pPr>
            <a:r>
              <a:rPr lang="en-GB" sz="1600" b="0" i="0" u="none" strike="noStrike" cap="none">
                <a:solidFill>
                  <a:srgbClr val="1D2545"/>
                </a:solidFill>
                <a:latin typeface="Arial"/>
                <a:ea typeface="Arial"/>
                <a:cs typeface="Arial"/>
                <a:sym typeface="Arial"/>
              </a:rPr>
              <a:t>NCW champion schools can ensure that their published program is being evaluated and can develop in line with feedback that they are collecting.</a:t>
            </a:r>
            <a:endParaRPr sz="2000" b="0" i="0" u="none" strike="noStrike" cap="none">
              <a:solidFill>
                <a:srgbClr val="1D2545"/>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endParaRPr sz="1200" b="0" i="0" u="none" strike="noStrike" cap="none">
              <a:solidFill>
                <a:srgbClr val="1D2545"/>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1"/>
        <p:cNvGrpSpPr/>
        <p:nvPr/>
      </p:nvGrpSpPr>
      <p:grpSpPr>
        <a:xfrm>
          <a:off x="0" y="0"/>
          <a:ext cx="0" cy="0"/>
          <a:chOff x="0" y="0"/>
          <a:chExt cx="0" cy="0"/>
        </a:xfrm>
      </p:grpSpPr>
      <p:sp>
        <p:nvSpPr>
          <p:cNvPr id="112" name="Google Shape;112;p5"/>
          <p:cNvSpPr/>
          <p:nvPr/>
        </p:nvSpPr>
        <p:spPr>
          <a:xfrm>
            <a:off x="0" y="0"/>
            <a:ext cx="9144000" cy="862818"/>
          </a:xfrm>
          <a:prstGeom prst="rect">
            <a:avLst/>
          </a:prstGeom>
          <a:gradFill>
            <a:gsLst>
              <a:gs pos="0">
                <a:srgbClr val="3B9D36"/>
              </a:gs>
              <a:gs pos="100000">
                <a:srgbClr val="E7DC00"/>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3" name="Google Shape;113;p5"/>
          <p:cNvSpPr txBox="1"/>
          <p:nvPr/>
        </p:nvSpPr>
        <p:spPr>
          <a:xfrm>
            <a:off x="311700" y="127234"/>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Arial"/>
                <a:ea typeface="Arial"/>
                <a:cs typeface="Arial"/>
                <a:sym typeface="Arial"/>
              </a:rPr>
              <a:t>Benchmark 2</a:t>
            </a:r>
            <a:endParaRPr sz="1400" b="0" i="0" u="none" strike="noStrike" cap="none">
              <a:solidFill>
                <a:srgbClr val="000000"/>
              </a:solidFill>
              <a:latin typeface="Arial"/>
              <a:ea typeface="Arial"/>
              <a:cs typeface="Arial"/>
              <a:sym typeface="Arial"/>
            </a:endParaRPr>
          </a:p>
        </p:txBody>
      </p:sp>
      <p:sp>
        <p:nvSpPr>
          <p:cNvPr id="114" name="Google Shape;114;p5"/>
          <p:cNvSpPr txBox="1"/>
          <p:nvPr/>
        </p:nvSpPr>
        <p:spPr>
          <a:xfrm>
            <a:off x="311700" y="1075535"/>
            <a:ext cx="8520600" cy="2756139"/>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700"/>
              <a:buFont typeface="Arial"/>
              <a:buNone/>
            </a:pPr>
            <a:r>
              <a:rPr lang="en-GB" sz="1700" b="1" i="1" u="none" strike="noStrike" cap="none">
                <a:solidFill>
                  <a:srgbClr val="1D2545"/>
                </a:solidFill>
                <a:latin typeface="Arial"/>
                <a:ea typeface="Arial"/>
                <a:cs typeface="Arial"/>
                <a:sym typeface="Arial"/>
              </a:rPr>
              <a:t>There should be learning from career and labour market information.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700"/>
              <a:buFont typeface="Arial"/>
              <a:buNone/>
            </a:pPr>
            <a:endParaRPr sz="1700" b="0" i="1" u="none" strike="noStrike" cap="none">
              <a:solidFill>
                <a:srgbClr val="1D2545"/>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Char char="•"/>
            </a:pPr>
            <a:r>
              <a:rPr lang="en-GB" sz="1600" b="0" i="0" u="none" strike="noStrike" cap="none">
                <a:solidFill>
                  <a:srgbClr val="1D2545"/>
                </a:solidFill>
                <a:latin typeface="Arial"/>
                <a:ea typeface="Arial"/>
                <a:cs typeface="Arial"/>
                <a:sym typeface="Arial"/>
              </a:rPr>
              <a:t>NCW Champion schools have access to local labour market information (LMI) from their regional LEP. </a:t>
            </a:r>
            <a:endParaRPr sz="1400" b="0" i="0" u="none" strike="noStrike" cap="none">
              <a:solidFill>
                <a:srgbClr val="000000"/>
              </a:solidFill>
              <a:latin typeface="Arial"/>
              <a:ea typeface="Arial"/>
              <a:cs typeface="Arial"/>
              <a:sym typeface="Arial"/>
            </a:endParaRPr>
          </a:p>
          <a:p>
            <a:pPr marL="457200" marR="0" lvl="0" indent="-330200" algn="l" rtl="0">
              <a:lnSpc>
                <a:spcPct val="115000"/>
              </a:lnSpc>
              <a:spcBef>
                <a:spcPts val="1200"/>
              </a:spcBef>
              <a:spcAft>
                <a:spcPts val="0"/>
              </a:spcAft>
              <a:buClr>
                <a:schemeClr val="dk1"/>
              </a:buClr>
              <a:buSzPts val="1600"/>
              <a:buFont typeface="Arial"/>
              <a:buChar char="•"/>
            </a:pPr>
            <a:r>
              <a:rPr lang="en-GB" sz="1600" b="0" i="0" u="none" strike="noStrike" cap="none">
                <a:solidFill>
                  <a:srgbClr val="1D2545"/>
                </a:solidFill>
                <a:latin typeface="Arial"/>
                <a:ea typeface="Arial"/>
                <a:cs typeface="Arial"/>
                <a:sym typeface="Arial"/>
              </a:rPr>
              <a:t>LEP info is disseminated to staff and students to inform teaching and learning.</a:t>
            </a:r>
            <a:endParaRPr sz="1400" b="0" i="0" u="none" strike="noStrike" cap="none">
              <a:solidFill>
                <a:srgbClr val="000000"/>
              </a:solidFill>
              <a:latin typeface="Arial"/>
              <a:ea typeface="Arial"/>
              <a:cs typeface="Arial"/>
              <a:sym typeface="Arial"/>
            </a:endParaRPr>
          </a:p>
          <a:p>
            <a:pPr marL="457200" marR="0" lvl="0" indent="-330200" algn="l" rtl="0">
              <a:lnSpc>
                <a:spcPct val="115000"/>
              </a:lnSpc>
              <a:spcBef>
                <a:spcPts val="1200"/>
              </a:spcBef>
              <a:spcAft>
                <a:spcPts val="0"/>
              </a:spcAft>
              <a:buClr>
                <a:schemeClr val="dk1"/>
              </a:buClr>
              <a:buSzPts val="1600"/>
              <a:buFont typeface="Arial"/>
              <a:buChar char="•"/>
            </a:pPr>
            <a:r>
              <a:rPr lang="en-GB" sz="1600" b="0" i="0" u="none" strike="noStrike" cap="none">
                <a:solidFill>
                  <a:srgbClr val="1D2545"/>
                </a:solidFill>
                <a:latin typeface="Arial"/>
                <a:ea typeface="Arial"/>
                <a:cs typeface="Arial"/>
                <a:sym typeface="Arial"/>
              </a:rPr>
              <a:t>LMI information can be used by students to inform decisions made around GCSE and post 16 options.</a:t>
            </a:r>
            <a:endParaRPr sz="2200" b="0" i="1" u="none" strike="noStrike" cap="none">
              <a:solidFill>
                <a:srgbClr val="1D2545"/>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200"/>
              <a:buFont typeface="Arial"/>
              <a:buNone/>
            </a:pPr>
            <a:endParaRPr sz="1200" b="0" i="0" u="none" strike="noStrike" cap="none">
              <a:solidFill>
                <a:srgbClr val="1D2545"/>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p:nvSpPr>
          <p:cNvPr id="119" name="Google Shape;119;p6"/>
          <p:cNvSpPr/>
          <p:nvPr/>
        </p:nvSpPr>
        <p:spPr>
          <a:xfrm>
            <a:off x="0" y="0"/>
            <a:ext cx="9144000" cy="862818"/>
          </a:xfrm>
          <a:prstGeom prst="rect">
            <a:avLst/>
          </a:prstGeom>
          <a:gradFill>
            <a:gsLst>
              <a:gs pos="0">
                <a:srgbClr val="3B9D36"/>
              </a:gs>
              <a:gs pos="100000">
                <a:srgbClr val="E7DC00"/>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0" name="Google Shape;120;p6"/>
          <p:cNvSpPr txBox="1"/>
          <p:nvPr/>
        </p:nvSpPr>
        <p:spPr>
          <a:xfrm>
            <a:off x="311700" y="127234"/>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Arial"/>
                <a:ea typeface="Arial"/>
                <a:cs typeface="Arial"/>
                <a:sym typeface="Arial"/>
              </a:rPr>
              <a:t>Benchmark 3</a:t>
            </a:r>
            <a:endParaRPr sz="1400" b="0" i="0" u="none" strike="noStrike" cap="none">
              <a:solidFill>
                <a:srgbClr val="000000"/>
              </a:solidFill>
              <a:latin typeface="Arial"/>
              <a:ea typeface="Arial"/>
              <a:cs typeface="Arial"/>
              <a:sym typeface="Arial"/>
            </a:endParaRPr>
          </a:p>
        </p:txBody>
      </p:sp>
      <p:sp>
        <p:nvSpPr>
          <p:cNvPr id="121" name="Google Shape;121;p6"/>
          <p:cNvSpPr txBox="1"/>
          <p:nvPr/>
        </p:nvSpPr>
        <p:spPr>
          <a:xfrm>
            <a:off x="311700" y="1075535"/>
            <a:ext cx="8520600" cy="1483996"/>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GB" sz="1600" b="1" i="1" u="none" strike="noStrike" cap="none">
                <a:solidFill>
                  <a:srgbClr val="1D2545"/>
                </a:solidFill>
                <a:latin typeface="Arial"/>
                <a:ea typeface="Arial"/>
                <a:cs typeface="Arial"/>
                <a:sym typeface="Arial"/>
              </a:rPr>
              <a:t>The careers program in school should address the needs of each student.</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GB" sz="1600" b="1" i="0" u="none" strike="noStrike" cap="none">
                <a:solidFill>
                  <a:srgbClr val="1D2545"/>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Char char="•"/>
            </a:pPr>
            <a:r>
              <a:rPr lang="en-GB" sz="1600" b="0" i="0" u="none" strike="noStrike" cap="none">
                <a:solidFill>
                  <a:srgbClr val="1D2545"/>
                </a:solidFill>
                <a:latin typeface="Arial"/>
                <a:ea typeface="Arial"/>
                <a:cs typeface="Arial"/>
                <a:sym typeface="Arial"/>
              </a:rPr>
              <a:t>By careful selection of student champions across ability range and demographics, a NCW champion school can use their feedback to ensure that it’s careers program is inclusive and accessible.</a:t>
            </a:r>
            <a:endParaRPr sz="2000" b="0" i="0" u="none" strike="noStrike" cap="none">
              <a:solidFill>
                <a:srgbClr val="1D2545"/>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sp>
        <p:nvSpPr>
          <p:cNvPr id="126" name="Google Shape;126;p7"/>
          <p:cNvSpPr/>
          <p:nvPr/>
        </p:nvSpPr>
        <p:spPr>
          <a:xfrm>
            <a:off x="0" y="0"/>
            <a:ext cx="9144000" cy="862818"/>
          </a:xfrm>
          <a:prstGeom prst="rect">
            <a:avLst/>
          </a:prstGeom>
          <a:gradFill>
            <a:gsLst>
              <a:gs pos="0">
                <a:srgbClr val="3B9D36"/>
              </a:gs>
              <a:gs pos="100000">
                <a:srgbClr val="E7DC00"/>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7" name="Google Shape;127;p7"/>
          <p:cNvSpPr txBox="1"/>
          <p:nvPr/>
        </p:nvSpPr>
        <p:spPr>
          <a:xfrm>
            <a:off x="311700" y="127234"/>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Arial"/>
                <a:ea typeface="Arial"/>
                <a:cs typeface="Arial"/>
                <a:sym typeface="Arial"/>
              </a:rPr>
              <a:t>Benchmark 4</a:t>
            </a:r>
            <a:endParaRPr sz="1400" b="0" i="0" u="none" strike="noStrike" cap="none">
              <a:solidFill>
                <a:srgbClr val="000000"/>
              </a:solidFill>
              <a:latin typeface="Arial"/>
              <a:ea typeface="Arial"/>
              <a:cs typeface="Arial"/>
              <a:sym typeface="Arial"/>
            </a:endParaRPr>
          </a:p>
        </p:txBody>
      </p:sp>
      <p:sp>
        <p:nvSpPr>
          <p:cNvPr id="128" name="Google Shape;128;p7"/>
          <p:cNvSpPr txBox="1"/>
          <p:nvPr/>
        </p:nvSpPr>
        <p:spPr>
          <a:xfrm>
            <a:off x="311700" y="1075535"/>
            <a:ext cx="8520600" cy="2641236"/>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GB" sz="1600" b="1" i="1" u="none" strike="noStrike" cap="none">
                <a:solidFill>
                  <a:srgbClr val="1D2545"/>
                </a:solidFill>
                <a:latin typeface="Arial"/>
                <a:ea typeface="Arial"/>
                <a:cs typeface="Arial"/>
                <a:sym typeface="Arial"/>
              </a:rPr>
              <a:t>Curriculum learning should be linked to careers.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1D2545"/>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Char char="•"/>
            </a:pPr>
            <a:r>
              <a:rPr lang="en-GB" sz="1600" b="0" i="0" u="none" strike="noStrike" cap="none">
                <a:solidFill>
                  <a:srgbClr val="1D2545"/>
                </a:solidFill>
                <a:latin typeface="Arial"/>
                <a:ea typeface="Arial"/>
                <a:cs typeface="Arial"/>
                <a:sym typeface="Arial"/>
              </a:rPr>
              <a:t>Student NCW champions can work with subject leads within departments to help embed career learning into the curriculum. </a:t>
            </a:r>
            <a:endParaRPr sz="1400" b="0" i="0" u="none" strike="noStrike" cap="none">
              <a:solidFill>
                <a:srgbClr val="000000"/>
              </a:solidFill>
              <a:latin typeface="Arial"/>
              <a:ea typeface="Arial"/>
              <a:cs typeface="Arial"/>
              <a:sym typeface="Arial"/>
            </a:endParaRPr>
          </a:p>
          <a:p>
            <a:pPr marL="457200" marR="0" lvl="0" indent="-330200" algn="l" rtl="0">
              <a:lnSpc>
                <a:spcPct val="115000"/>
              </a:lnSpc>
              <a:spcBef>
                <a:spcPts val="1200"/>
              </a:spcBef>
              <a:spcAft>
                <a:spcPts val="0"/>
              </a:spcAft>
              <a:buClr>
                <a:schemeClr val="dk1"/>
              </a:buClr>
              <a:buSzPts val="1600"/>
              <a:buFont typeface="Arial"/>
              <a:buChar char="•"/>
            </a:pPr>
            <a:r>
              <a:rPr lang="en-GB" sz="1600" b="0" i="0" u="none" strike="noStrike" cap="none">
                <a:solidFill>
                  <a:srgbClr val="1D2545"/>
                </a:solidFill>
                <a:latin typeface="Arial"/>
                <a:ea typeface="Arial"/>
                <a:cs typeface="Arial"/>
                <a:sym typeface="Arial"/>
              </a:rPr>
              <a:t>Student NCW champions can research subject specific careers resources for departmental use.</a:t>
            </a:r>
            <a:endParaRPr sz="1400" b="0" i="0" u="none" strike="noStrike" cap="none">
              <a:solidFill>
                <a:srgbClr val="000000"/>
              </a:solidFill>
              <a:latin typeface="Arial"/>
              <a:ea typeface="Arial"/>
              <a:cs typeface="Arial"/>
              <a:sym typeface="Arial"/>
            </a:endParaRPr>
          </a:p>
          <a:p>
            <a:pPr marL="457200" marR="0" lvl="0" indent="-330200" algn="l" rtl="0">
              <a:lnSpc>
                <a:spcPct val="115000"/>
              </a:lnSpc>
              <a:spcBef>
                <a:spcPts val="1200"/>
              </a:spcBef>
              <a:spcAft>
                <a:spcPts val="0"/>
              </a:spcAft>
              <a:buClr>
                <a:schemeClr val="dk1"/>
              </a:buClr>
              <a:buSzPts val="1600"/>
              <a:buFont typeface="Arial"/>
              <a:buChar char="•"/>
            </a:pPr>
            <a:r>
              <a:rPr lang="en-GB" sz="1600" b="0" i="0" u="none" strike="noStrike" cap="none">
                <a:solidFill>
                  <a:srgbClr val="1D2545"/>
                </a:solidFill>
                <a:latin typeface="Arial"/>
                <a:ea typeface="Arial"/>
                <a:cs typeface="Arial"/>
                <a:sym typeface="Arial"/>
              </a:rPr>
              <a:t>Student NCW champions can find appropriate employers or professionals for subject leads to invite to speak to students.</a:t>
            </a:r>
            <a:endParaRPr sz="2000" b="0" i="0" u="none" strike="noStrike" cap="none">
              <a:solidFill>
                <a:srgbClr val="1D2545"/>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2"/>
        <p:cNvGrpSpPr/>
        <p:nvPr/>
      </p:nvGrpSpPr>
      <p:grpSpPr>
        <a:xfrm>
          <a:off x="0" y="0"/>
          <a:ext cx="0" cy="0"/>
          <a:chOff x="0" y="0"/>
          <a:chExt cx="0" cy="0"/>
        </a:xfrm>
      </p:grpSpPr>
      <p:sp>
        <p:nvSpPr>
          <p:cNvPr id="133" name="Google Shape;133;p8"/>
          <p:cNvSpPr/>
          <p:nvPr/>
        </p:nvSpPr>
        <p:spPr>
          <a:xfrm>
            <a:off x="0" y="0"/>
            <a:ext cx="9144000" cy="862818"/>
          </a:xfrm>
          <a:prstGeom prst="rect">
            <a:avLst/>
          </a:prstGeom>
          <a:gradFill>
            <a:gsLst>
              <a:gs pos="0">
                <a:srgbClr val="3B9D36"/>
              </a:gs>
              <a:gs pos="100000">
                <a:srgbClr val="E7DC00"/>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4" name="Google Shape;134;p8"/>
          <p:cNvSpPr txBox="1"/>
          <p:nvPr/>
        </p:nvSpPr>
        <p:spPr>
          <a:xfrm>
            <a:off x="311700" y="127234"/>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Arial"/>
                <a:ea typeface="Arial"/>
                <a:cs typeface="Arial"/>
                <a:sym typeface="Arial"/>
              </a:rPr>
              <a:t>Benchmark 5</a:t>
            </a:r>
            <a:endParaRPr sz="1400" b="0" i="0" u="none" strike="noStrike" cap="none">
              <a:solidFill>
                <a:srgbClr val="000000"/>
              </a:solidFill>
              <a:latin typeface="Arial"/>
              <a:ea typeface="Arial"/>
              <a:cs typeface="Arial"/>
              <a:sym typeface="Arial"/>
            </a:endParaRPr>
          </a:p>
        </p:txBody>
      </p:sp>
      <p:sp>
        <p:nvSpPr>
          <p:cNvPr id="135" name="Google Shape;135;p8"/>
          <p:cNvSpPr txBox="1"/>
          <p:nvPr/>
        </p:nvSpPr>
        <p:spPr>
          <a:xfrm>
            <a:off x="311700" y="1075535"/>
            <a:ext cx="8520600" cy="235808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GB" sz="1600" b="1" i="1" u="none" strike="noStrike" cap="none">
                <a:solidFill>
                  <a:srgbClr val="1D2545"/>
                </a:solidFill>
                <a:latin typeface="Arial"/>
                <a:ea typeface="Arial"/>
                <a:cs typeface="Arial"/>
                <a:sym typeface="Arial"/>
              </a:rPr>
              <a:t>Students need to have meaningful encounters with employers and employees.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1D2545"/>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Char char="•"/>
            </a:pPr>
            <a:r>
              <a:rPr lang="en-GB" sz="1600" b="0" i="0" u="none" strike="noStrike" cap="none">
                <a:solidFill>
                  <a:srgbClr val="1D2545"/>
                </a:solidFill>
                <a:latin typeface="Arial"/>
                <a:ea typeface="Arial"/>
                <a:cs typeface="Arial"/>
                <a:sym typeface="Arial"/>
              </a:rPr>
              <a:t>Employer encounters can be student lead, meaning:</a:t>
            </a:r>
            <a:endParaRPr sz="1400" b="0" i="0" u="none" strike="noStrike" cap="none">
              <a:solidFill>
                <a:srgbClr val="000000"/>
              </a:solidFill>
              <a:latin typeface="Arial"/>
              <a:ea typeface="Arial"/>
              <a:cs typeface="Arial"/>
              <a:sym typeface="Arial"/>
            </a:endParaRPr>
          </a:p>
          <a:p>
            <a:pPr marL="793900" marR="0" lvl="5" indent="-342900" algn="l" rtl="0">
              <a:lnSpc>
                <a:spcPct val="115000"/>
              </a:lnSpc>
              <a:spcBef>
                <a:spcPts val="1200"/>
              </a:spcBef>
              <a:spcAft>
                <a:spcPts val="0"/>
              </a:spcAft>
              <a:buClr>
                <a:schemeClr val="dk1"/>
              </a:buClr>
              <a:buSzPts val="1600"/>
              <a:buFont typeface="Arial"/>
              <a:buAutoNum type="arabicPeriod"/>
            </a:pPr>
            <a:r>
              <a:rPr lang="en-GB" sz="1600" b="0" i="0" u="none" strike="noStrike" cap="none">
                <a:solidFill>
                  <a:srgbClr val="1D2545"/>
                </a:solidFill>
                <a:latin typeface="Arial"/>
                <a:ea typeface="Arial"/>
                <a:cs typeface="Arial"/>
                <a:sym typeface="Arial"/>
              </a:rPr>
              <a:t>Student NCW champions can work with the careers leader or subject leads to find appropriate employers or professionals to invite to speak to students. </a:t>
            </a:r>
            <a:endParaRPr sz="1400" b="0" i="0" u="none" strike="noStrike" cap="none">
              <a:solidFill>
                <a:srgbClr val="000000"/>
              </a:solidFill>
              <a:latin typeface="Arial"/>
              <a:ea typeface="Arial"/>
              <a:cs typeface="Arial"/>
              <a:sym typeface="Arial"/>
            </a:endParaRPr>
          </a:p>
          <a:p>
            <a:pPr marL="793900" marR="0" lvl="5" indent="-342900" algn="l" rtl="0">
              <a:lnSpc>
                <a:spcPct val="115000"/>
              </a:lnSpc>
              <a:spcBef>
                <a:spcPts val="1200"/>
              </a:spcBef>
              <a:spcAft>
                <a:spcPts val="0"/>
              </a:spcAft>
              <a:buClr>
                <a:schemeClr val="dk1"/>
              </a:buClr>
              <a:buSzPts val="1600"/>
              <a:buFont typeface="Arial"/>
              <a:buAutoNum type="arabicPeriod"/>
            </a:pPr>
            <a:r>
              <a:rPr lang="en-GB" sz="1600" b="0" i="0" u="none" strike="noStrike" cap="none">
                <a:solidFill>
                  <a:srgbClr val="1D2545"/>
                </a:solidFill>
                <a:latin typeface="Arial"/>
                <a:ea typeface="Arial"/>
                <a:cs typeface="Arial"/>
                <a:sym typeface="Arial"/>
              </a:rPr>
              <a:t>Students NCW champions can be guided in work with employers to ensure that encounters are positive and meaningful.</a:t>
            </a:r>
            <a:endParaRPr sz="1900" b="0" i="0" u="none" strike="noStrike" cap="none">
              <a:solidFill>
                <a:srgbClr val="1D2545"/>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9"/>
        <p:cNvGrpSpPr/>
        <p:nvPr/>
      </p:nvGrpSpPr>
      <p:grpSpPr>
        <a:xfrm>
          <a:off x="0" y="0"/>
          <a:ext cx="0" cy="0"/>
          <a:chOff x="0" y="0"/>
          <a:chExt cx="0" cy="0"/>
        </a:xfrm>
      </p:grpSpPr>
      <p:sp>
        <p:nvSpPr>
          <p:cNvPr id="140" name="Google Shape;140;p9"/>
          <p:cNvSpPr/>
          <p:nvPr/>
        </p:nvSpPr>
        <p:spPr>
          <a:xfrm>
            <a:off x="0" y="0"/>
            <a:ext cx="9144000" cy="862818"/>
          </a:xfrm>
          <a:prstGeom prst="rect">
            <a:avLst/>
          </a:prstGeom>
          <a:gradFill>
            <a:gsLst>
              <a:gs pos="0">
                <a:srgbClr val="3B9D36"/>
              </a:gs>
              <a:gs pos="100000">
                <a:srgbClr val="E7DC00"/>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1" name="Google Shape;141;p9"/>
          <p:cNvSpPr txBox="1"/>
          <p:nvPr/>
        </p:nvSpPr>
        <p:spPr>
          <a:xfrm>
            <a:off x="311700" y="127234"/>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Arial"/>
                <a:ea typeface="Arial"/>
                <a:cs typeface="Arial"/>
                <a:sym typeface="Arial"/>
              </a:rPr>
              <a:t>Benchmark 6</a:t>
            </a:r>
            <a:endParaRPr sz="1400" b="0" i="0" u="none" strike="noStrike" cap="none">
              <a:solidFill>
                <a:srgbClr val="000000"/>
              </a:solidFill>
              <a:latin typeface="Arial"/>
              <a:ea typeface="Arial"/>
              <a:cs typeface="Arial"/>
              <a:sym typeface="Arial"/>
            </a:endParaRPr>
          </a:p>
        </p:txBody>
      </p:sp>
      <p:sp>
        <p:nvSpPr>
          <p:cNvPr id="142" name="Google Shape;142;p9"/>
          <p:cNvSpPr txBox="1"/>
          <p:nvPr/>
        </p:nvSpPr>
        <p:spPr>
          <a:xfrm>
            <a:off x="311700" y="1075535"/>
            <a:ext cx="8520600" cy="2204193"/>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GB" sz="1600" b="1" i="1" u="none" strike="noStrike" cap="none">
                <a:solidFill>
                  <a:srgbClr val="1D2545"/>
                </a:solidFill>
                <a:latin typeface="Arial"/>
                <a:ea typeface="Arial"/>
                <a:cs typeface="Arial"/>
                <a:sym typeface="Arial"/>
              </a:rPr>
              <a:t>Students should have experience of workplaces.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1D2545"/>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Char char="•"/>
            </a:pPr>
            <a:r>
              <a:rPr lang="en-GB" sz="1600" b="0" i="0" u="none" strike="noStrike" cap="none">
                <a:solidFill>
                  <a:srgbClr val="1D2545"/>
                </a:solidFill>
                <a:latin typeface="Arial"/>
                <a:ea typeface="Arial"/>
                <a:cs typeface="Arial"/>
                <a:sym typeface="Arial"/>
              </a:rPr>
              <a:t>NCW students champions are being asked to perform meaningful jobs, working with key stakeholders in the school careers program. Through their time as NCW student champions they will all be expected to have gained valuable work experience and developed their skills.</a:t>
            </a:r>
            <a:endParaRPr sz="1400" b="0" i="0" u="none" strike="noStrike" cap="none">
              <a:solidFill>
                <a:srgbClr val="000000"/>
              </a:solidFill>
              <a:latin typeface="Arial"/>
              <a:ea typeface="Arial"/>
              <a:cs typeface="Arial"/>
              <a:sym typeface="Arial"/>
            </a:endParaRPr>
          </a:p>
          <a:p>
            <a:pPr marL="457200" marR="0" lvl="0" indent="-330200" algn="l" rtl="0">
              <a:lnSpc>
                <a:spcPct val="115000"/>
              </a:lnSpc>
              <a:spcBef>
                <a:spcPts val="1200"/>
              </a:spcBef>
              <a:spcAft>
                <a:spcPts val="0"/>
              </a:spcAft>
              <a:buClr>
                <a:schemeClr val="dk1"/>
              </a:buClr>
              <a:buSzPts val="1600"/>
              <a:buFont typeface="Arial"/>
              <a:buChar char="•"/>
            </a:pPr>
            <a:r>
              <a:rPr lang="en-GB" sz="1600" b="0" i="0" u="none" strike="noStrike" cap="none">
                <a:solidFill>
                  <a:srgbClr val="1D2545"/>
                </a:solidFill>
                <a:latin typeface="Arial"/>
                <a:ea typeface="Arial"/>
                <a:cs typeface="Arial"/>
                <a:sym typeface="Arial"/>
              </a:rPr>
              <a:t>NCW student champions could be involved in workplace visits.</a:t>
            </a:r>
            <a:endParaRPr sz="2000" b="0" i="0" u="none" strike="noStrike" cap="none">
              <a:solidFill>
                <a:srgbClr val="1D2545"/>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TotalTime>
  <Words>944</Words>
  <Application>Microsoft Office PowerPoint</Application>
  <PresentationFormat>On-screen Show (16:9)</PresentationFormat>
  <Paragraphs>95</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Comfortaa</vt:lpstr>
      <vt:lpstr>Simple Light</vt:lpstr>
      <vt:lpstr>NCW Champion Schools - Enter Region</vt:lpstr>
      <vt:lpstr>Why Get Involved?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NCW Champion Schools - Enter Region</dc:title>
  <dc:creator>Catherine</dc:creator>
  <cp:lastModifiedBy>KEN MCCALL</cp:lastModifiedBy>
  <cp:revision>5</cp:revision>
  <dcterms:modified xsi:type="dcterms:W3CDTF">2022-02-21T14:46:29Z</dcterms:modified>
</cp:coreProperties>
</file>